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74" r:id="rId4"/>
    <p:sldId id="275" r:id="rId5"/>
    <p:sldId id="269" r:id="rId6"/>
    <p:sldId id="280" r:id="rId7"/>
    <p:sldId id="258" r:id="rId8"/>
    <p:sldId id="261" r:id="rId9"/>
    <p:sldId id="262" r:id="rId10"/>
    <p:sldId id="263" r:id="rId11"/>
    <p:sldId id="264" r:id="rId12"/>
    <p:sldId id="265" r:id="rId13"/>
    <p:sldId id="276" r:id="rId14"/>
    <p:sldId id="277" r:id="rId15"/>
    <p:sldId id="266" r:id="rId16"/>
    <p:sldId id="267" r:id="rId17"/>
    <p:sldId id="278" r:id="rId18"/>
    <p:sldId id="27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BCB"/>
    <a:srgbClr val="E337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B0BA5D-F117-4B67-8E2A-37BFAF1CB05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804B6B30-8817-4667-AF89-59476BEDE582}">
      <dgm:prSet/>
      <dgm:spPr/>
      <dgm:t>
        <a:bodyPr/>
        <a:lstStyle/>
        <a:p>
          <a:r>
            <a:rPr lang="en-US"/>
            <a:t>Start</a:t>
          </a:r>
          <a:endParaRPr lang="en-IN"/>
        </a:p>
      </dgm:t>
    </dgm:pt>
    <dgm:pt modelId="{16E6C919-6341-44D4-8613-F9374208CA6F}" type="parTrans" cxnId="{503FCFA9-D0DF-477F-8B0B-5FF869879285}">
      <dgm:prSet/>
      <dgm:spPr/>
      <dgm:t>
        <a:bodyPr/>
        <a:lstStyle/>
        <a:p>
          <a:endParaRPr lang="en-IN"/>
        </a:p>
      </dgm:t>
    </dgm:pt>
    <dgm:pt modelId="{36054C9B-AFAB-478D-AEEE-6B627F5DC3D3}" type="sibTrans" cxnId="{503FCFA9-D0DF-477F-8B0B-5FF869879285}">
      <dgm:prSet/>
      <dgm:spPr/>
      <dgm:t>
        <a:bodyPr/>
        <a:lstStyle/>
        <a:p>
          <a:endParaRPr lang="en-IN"/>
        </a:p>
      </dgm:t>
    </dgm:pt>
    <dgm:pt modelId="{BF6A8143-761B-4294-A85B-E1F62283F753}">
      <dgm:prSet/>
      <dgm:spPr/>
      <dgm:t>
        <a:bodyPr/>
        <a:lstStyle/>
        <a:p>
          <a:r>
            <a:rPr lang="en-US" dirty="0"/>
            <a:t>Own created  Malware website</a:t>
          </a:r>
          <a:endParaRPr lang="en-IN" dirty="0"/>
        </a:p>
      </dgm:t>
    </dgm:pt>
    <dgm:pt modelId="{51BF8276-07BD-453E-8354-2BDEDBFB1FF5}" type="parTrans" cxnId="{28541A05-79CF-430E-86D8-D52E5E91D23F}">
      <dgm:prSet/>
      <dgm:spPr/>
      <dgm:t>
        <a:bodyPr/>
        <a:lstStyle/>
        <a:p>
          <a:endParaRPr lang="en-IN"/>
        </a:p>
      </dgm:t>
    </dgm:pt>
    <dgm:pt modelId="{5ED32B0C-D497-4176-A63B-1B0A68DE6CCE}" type="sibTrans" cxnId="{28541A05-79CF-430E-86D8-D52E5E91D23F}">
      <dgm:prSet/>
      <dgm:spPr/>
      <dgm:t>
        <a:bodyPr/>
        <a:lstStyle/>
        <a:p>
          <a:endParaRPr lang="en-IN"/>
        </a:p>
      </dgm:t>
    </dgm:pt>
    <dgm:pt modelId="{28106343-B0A3-4442-9E5E-59C7F112B8FE}">
      <dgm:prSet/>
      <dgm:spPr/>
      <dgm:t>
        <a:bodyPr/>
        <a:lstStyle/>
        <a:p>
          <a:r>
            <a:rPr lang="en-US" dirty="0"/>
            <a:t>Analyze Website</a:t>
          </a:r>
          <a:endParaRPr lang="en-IN" dirty="0"/>
        </a:p>
      </dgm:t>
    </dgm:pt>
    <dgm:pt modelId="{781CE7FA-1DE4-4E78-88F7-711D5599C9C2}" type="parTrans" cxnId="{7AFFBEB6-9E61-4D80-B278-DD4BE44E63B2}">
      <dgm:prSet/>
      <dgm:spPr/>
      <dgm:t>
        <a:bodyPr/>
        <a:lstStyle/>
        <a:p>
          <a:endParaRPr lang="en-IN"/>
        </a:p>
      </dgm:t>
    </dgm:pt>
    <dgm:pt modelId="{7B71063C-1407-427F-BD4C-1E0891BAA24F}" type="sibTrans" cxnId="{7AFFBEB6-9E61-4D80-B278-DD4BE44E63B2}">
      <dgm:prSet/>
      <dgm:spPr/>
      <dgm:t>
        <a:bodyPr/>
        <a:lstStyle/>
        <a:p>
          <a:endParaRPr lang="en-IN"/>
        </a:p>
      </dgm:t>
    </dgm:pt>
    <dgm:pt modelId="{075B4EDC-EBCF-4EC3-9E92-D529D5E3A4F0}">
      <dgm:prSet/>
      <dgm:spPr/>
      <dgm:t>
        <a:bodyPr/>
        <a:lstStyle/>
        <a:p>
          <a:r>
            <a:rPr lang="en-US" dirty="0"/>
            <a:t>Suspicious Activity</a:t>
          </a:r>
          <a:endParaRPr lang="en-IN" dirty="0"/>
        </a:p>
      </dgm:t>
    </dgm:pt>
    <dgm:pt modelId="{6C7D72FB-9133-417F-ADA5-223965E039D5}" type="parTrans" cxnId="{9D7356A8-0C51-4DD0-A376-77F4B2E66A40}">
      <dgm:prSet/>
      <dgm:spPr/>
      <dgm:t>
        <a:bodyPr/>
        <a:lstStyle/>
        <a:p>
          <a:endParaRPr lang="en-IN"/>
        </a:p>
      </dgm:t>
    </dgm:pt>
    <dgm:pt modelId="{B0433189-7AB6-4D8E-AF2B-AF718289DC05}" type="sibTrans" cxnId="{9D7356A8-0C51-4DD0-A376-77F4B2E66A40}">
      <dgm:prSet/>
      <dgm:spPr/>
      <dgm:t>
        <a:bodyPr/>
        <a:lstStyle/>
        <a:p>
          <a:endParaRPr lang="en-IN"/>
        </a:p>
      </dgm:t>
    </dgm:pt>
    <dgm:pt modelId="{ADFA475D-3F2B-4625-8EB1-3673C49C7440}">
      <dgm:prSet/>
      <dgm:spPr/>
      <dgm:t>
        <a:bodyPr/>
        <a:lstStyle/>
        <a:p>
          <a:r>
            <a:rPr lang="en-US" dirty="0"/>
            <a:t>yes</a:t>
          </a:r>
          <a:endParaRPr lang="en-IN" dirty="0"/>
        </a:p>
      </dgm:t>
    </dgm:pt>
    <dgm:pt modelId="{E3DEA37D-A1CA-4226-996E-53CFC2003D4E}" type="parTrans" cxnId="{61019F01-6E68-409D-9BD1-F4D0B4074F84}">
      <dgm:prSet/>
      <dgm:spPr/>
      <dgm:t>
        <a:bodyPr/>
        <a:lstStyle/>
        <a:p>
          <a:endParaRPr lang="en-IN"/>
        </a:p>
      </dgm:t>
    </dgm:pt>
    <dgm:pt modelId="{AF2229CF-0F29-44C0-BB86-E3930A676F5A}" type="sibTrans" cxnId="{61019F01-6E68-409D-9BD1-F4D0B4074F84}">
      <dgm:prSet/>
      <dgm:spPr/>
      <dgm:t>
        <a:bodyPr/>
        <a:lstStyle/>
        <a:p>
          <a:endParaRPr lang="en-IN"/>
        </a:p>
      </dgm:t>
    </dgm:pt>
    <dgm:pt modelId="{EA560AB9-AB73-48DF-B613-3ED5CF022155}">
      <dgm:prSet/>
      <dgm:spPr/>
      <dgm:t>
        <a:bodyPr/>
        <a:lstStyle/>
        <a:p>
          <a:r>
            <a:rPr lang="en-US" dirty="0"/>
            <a:t>No</a:t>
          </a:r>
          <a:endParaRPr lang="en-IN" dirty="0"/>
        </a:p>
      </dgm:t>
    </dgm:pt>
    <dgm:pt modelId="{A62D9FBC-B445-4E09-BB74-81100113D317}" type="parTrans" cxnId="{78761812-2377-4E97-B549-4B68E1CDF578}">
      <dgm:prSet/>
      <dgm:spPr/>
      <dgm:t>
        <a:bodyPr/>
        <a:lstStyle/>
        <a:p>
          <a:endParaRPr lang="en-IN"/>
        </a:p>
      </dgm:t>
    </dgm:pt>
    <dgm:pt modelId="{38728ACE-AEA6-464E-A3D8-437D09269527}" type="sibTrans" cxnId="{78761812-2377-4E97-B549-4B68E1CDF578}">
      <dgm:prSet/>
      <dgm:spPr/>
      <dgm:t>
        <a:bodyPr/>
        <a:lstStyle/>
        <a:p>
          <a:endParaRPr lang="en-IN"/>
        </a:p>
      </dgm:t>
    </dgm:pt>
    <dgm:pt modelId="{2E342682-9E17-48BF-8F58-1A3E3818F591}">
      <dgm:prSet/>
      <dgm:spPr/>
      <dgm:t>
        <a:bodyPr/>
        <a:lstStyle/>
        <a:p>
          <a:r>
            <a:rPr lang="en-US" dirty="0"/>
            <a:t>Malware Detected</a:t>
          </a:r>
          <a:endParaRPr lang="en-IN" dirty="0"/>
        </a:p>
      </dgm:t>
    </dgm:pt>
    <dgm:pt modelId="{1C808267-4A5D-4244-B96F-F62DC03478C8}" type="parTrans" cxnId="{26A8D675-50E7-4DA0-8E06-0A0EF2692417}">
      <dgm:prSet/>
      <dgm:spPr/>
      <dgm:t>
        <a:bodyPr/>
        <a:lstStyle/>
        <a:p>
          <a:endParaRPr lang="en-IN"/>
        </a:p>
      </dgm:t>
    </dgm:pt>
    <dgm:pt modelId="{4057DD6D-1595-4A92-A94F-53283BEF8D30}" type="sibTrans" cxnId="{26A8D675-50E7-4DA0-8E06-0A0EF2692417}">
      <dgm:prSet/>
      <dgm:spPr/>
      <dgm:t>
        <a:bodyPr/>
        <a:lstStyle/>
        <a:p>
          <a:endParaRPr lang="en-IN"/>
        </a:p>
      </dgm:t>
    </dgm:pt>
    <dgm:pt modelId="{C92501EA-8974-42D9-9A72-18966A392BA8}">
      <dgm:prSet/>
      <dgm:spPr/>
      <dgm:t>
        <a:bodyPr/>
        <a:lstStyle/>
        <a:p>
          <a:r>
            <a:rPr lang="en-US" dirty="0"/>
            <a:t>Continue Analyzing Website</a:t>
          </a:r>
          <a:endParaRPr lang="en-IN" dirty="0"/>
        </a:p>
      </dgm:t>
    </dgm:pt>
    <dgm:pt modelId="{3ACB91D9-C081-40E7-BCAC-79FB73161294}" type="parTrans" cxnId="{3E4D4059-079A-487A-BE90-E238A3D0348E}">
      <dgm:prSet/>
      <dgm:spPr/>
      <dgm:t>
        <a:bodyPr/>
        <a:lstStyle/>
        <a:p>
          <a:endParaRPr lang="en-IN"/>
        </a:p>
      </dgm:t>
    </dgm:pt>
    <dgm:pt modelId="{6E967615-8AD1-4E2F-9ABF-73B9FF2BB1C9}" type="sibTrans" cxnId="{3E4D4059-079A-487A-BE90-E238A3D0348E}">
      <dgm:prSet/>
      <dgm:spPr/>
      <dgm:t>
        <a:bodyPr/>
        <a:lstStyle/>
        <a:p>
          <a:endParaRPr lang="en-IN"/>
        </a:p>
      </dgm:t>
    </dgm:pt>
    <dgm:pt modelId="{B5076FB1-7922-4C7A-B399-1E13EFCE0AE0}">
      <dgm:prSet/>
      <dgm:spPr/>
      <dgm:t>
        <a:bodyPr/>
        <a:lstStyle/>
        <a:p>
          <a:r>
            <a:rPr lang="en-US" dirty="0"/>
            <a:t>Suspicious code</a:t>
          </a:r>
          <a:endParaRPr lang="en-IN" dirty="0"/>
        </a:p>
      </dgm:t>
    </dgm:pt>
    <dgm:pt modelId="{E4BE0E13-A780-4C36-B582-D920BBACBCD0}" type="parTrans" cxnId="{9C3E484A-35F8-483E-B0DC-1707EFC6F1C7}">
      <dgm:prSet/>
      <dgm:spPr/>
      <dgm:t>
        <a:bodyPr/>
        <a:lstStyle/>
        <a:p>
          <a:endParaRPr lang="en-IN"/>
        </a:p>
      </dgm:t>
    </dgm:pt>
    <dgm:pt modelId="{EE79259C-D3CB-4C71-9E5A-953E065DF890}" type="sibTrans" cxnId="{9C3E484A-35F8-483E-B0DC-1707EFC6F1C7}">
      <dgm:prSet/>
      <dgm:spPr/>
      <dgm:t>
        <a:bodyPr/>
        <a:lstStyle/>
        <a:p>
          <a:endParaRPr lang="en-IN"/>
        </a:p>
      </dgm:t>
    </dgm:pt>
    <dgm:pt modelId="{CD821885-AD13-4339-B54F-A74B07D1A800}">
      <dgm:prSet/>
      <dgm:spPr/>
      <dgm:t>
        <a:bodyPr/>
        <a:lstStyle/>
        <a:p>
          <a:r>
            <a:rPr lang="en-US" dirty="0"/>
            <a:t>Remove Malware</a:t>
          </a:r>
          <a:endParaRPr lang="en-IN" dirty="0"/>
        </a:p>
      </dgm:t>
    </dgm:pt>
    <dgm:pt modelId="{17A3EA82-46E2-489A-8BC3-62CF0BBCEB1F}" type="parTrans" cxnId="{229DF106-7714-4224-978B-66A3262FEB3A}">
      <dgm:prSet/>
      <dgm:spPr/>
      <dgm:t>
        <a:bodyPr/>
        <a:lstStyle/>
        <a:p>
          <a:endParaRPr lang="en-IN"/>
        </a:p>
      </dgm:t>
    </dgm:pt>
    <dgm:pt modelId="{60A754E9-DA1B-48C4-A4AE-678AA76F1FEB}" type="sibTrans" cxnId="{229DF106-7714-4224-978B-66A3262FEB3A}">
      <dgm:prSet/>
      <dgm:spPr/>
      <dgm:t>
        <a:bodyPr/>
        <a:lstStyle/>
        <a:p>
          <a:endParaRPr lang="en-IN"/>
        </a:p>
      </dgm:t>
    </dgm:pt>
    <dgm:pt modelId="{FED754F1-A4F3-4AE6-A047-E8676F40C5AD}">
      <dgm:prSet/>
      <dgm:spPr/>
      <dgm:t>
        <a:bodyPr/>
        <a:lstStyle/>
        <a:p>
          <a:r>
            <a:rPr lang="en-US" dirty="0"/>
            <a:t>Successfully Removed</a:t>
          </a:r>
          <a:endParaRPr lang="en-IN" dirty="0"/>
        </a:p>
      </dgm:t>
    </dgm:pt>
    <dgm:pt modelId="{E7400A6F-A914-4A1D-BC29-BD5DB3263E59}" type="parTrans" cxnId="{F74283A8-A786-435F-8DDE-3D288F5CB654}">
      <dgm:prSet/>
      <dgm:spPr/>
      <dgm:t>
        <a:bodyPr/>
        <a:lstStyle/>
        <a:p>
          <a:endParaRPr lang="en-IN"/>
        </a:p>
      </dgm:t>
    </dgm:pt>
    <dgm:pt modelId="{3BB60067-4073-4485-8560-8FC7A75209FB}" type="sibTrans" cxnId="{F74283A8-A786-435F-8DDE-3D288F5CB654}">
      <dgm:prSet/>
      <dgm:spPr/>
      <dgm:t>
        <a:bodyPr/>
        <a:lstStyle/>
        <a:p>
          <a:endParaRPr lang="en-IN"/>
        </a:p>
      </dgm:t>
    </dgm:pt>
    <dgm:pt modelId="{077AC3AB-A226-4BDC-BB3E-24EEEF7384F8}">
      <dgm:prSet/>
      <dgm:spPr/>
      <dgm:t>
        <a:bodyPr/>
        <a:lstStyle/>
        <a:p>
          <a:r>
            <a:rPr lang="en-US" dirty="0"/>
            <a:t>Restore Website</a:t>
          </a:r>
          <a:endParaRPr lang="en-IN" dirty="0"/>
        </a:p>
      </dgm:t>
    </dgm:pt>
    <dgm:pt modelId="{D3B561D9-F19D-4031-9360-9A19DAC71D6F}" type="parTrans" cxnId="{F558CE6B-785C-422E-B356-71793A1E601E}">
      <dgm:prSet/>
      <dgm:spPr/>
      <dgm:t>
        <a:bodyPr/>
        <a:lstStyle/>
        <a:p>
          <a:endParaRPr lang="en-IN"/>
        </a:p>
      </dgm:t>
    </dgm:pt>
    <dgm:pt modelId="{4CDB2365-BE87-409F-90F0-71D3D1CDC958}" type="sibTrans" cxnId="{F558CE6B-785C-422E-B356-71793A1E601E}">
      <dgm:prSet/>
      <dgm:spPr/>
      <dgm:t>
        <a:bodyPr/>
        <a:lstStyle/>
        <a:p>
          <a:endParaRPr lang="en-IN"/>
        </a:p>
      </dgm:t>
    </dgm:pt>
    <dgm:pt modelId="{4C0CB393-D8E1-458E-AA5F-1A89D56C593E}">
      <dgm:prSet/>
      <dgm:spPr/>
      <dgm:t>
        <a:bodyPr/>
        <a:lstStyle/>
        <a:p>
          <a:r>
            <a:rPr lang="en-US" dirty="0"/>
            <a:t>End</a:t>
          </a:r>
          <a:endParaRPr lang="en-IN" dirty="0"/>
        </a:p>
      </dgm:t>
    </dgm:pt>
    <dgm:pt modelId="{7BE292D4-7A21-42CB-9D96-F1A2F18005E1}" type="parTrans" cxnId="{F40735F5-685D-4639-BACA-98F2F71011AF}">
      <dgm:prSet/>
      <dgm:spPr/>
      <dgm:t>
        <a:bodyPr/>
        <a:lstStyle/>
        <a:p>
          <a:endParaRPr lang="en-IN"/>
        </a:p>
      </dgm:t>
    </dgm:pt>
    <dgm:pt modelId="{8A3BEC16-A127-4257-8ADB-D6C999E3A374}" type="sibTrans" cxnId="{F40735F5-685D-4639-BACA-98F2F71011AF}">
      <dgm:prSet/>
      <dgm:spPr/>
      <dgm:t>
        <a:bodyPr/>
        <a:lstStyle/>
        <a:p>
          <a:endParaRPr lang="en-IN"/>
        </a:p>
      </dgm:t>
    </dgm:pt>
    <dgm:pt modelId="{97BA45AD-42B2-49F9-8A05-E25A68A4033E}">
      <dgm:prSet/>
      <dgm:spPr/>
      <dgm:t>
        <a:bodyPr/>
        <a:lstStyle/>
        <a:p>
          <a:r>
            <a:rPr lang="en-US" dirty="0"/>
            <a:t> </a:t>
          </a:r>
          <a:r>
            <a:rPr lang="en-US" dirty="0" err="1"/>
            <a:t>Malacious</a:t>
          </a:r>
          <a:r>
            <a:rPr lang="en-US" dirty="0"/>
            <a:t> website</a:t>
          </a:r>
          <a:endParaRPr lang="en-IN" dirty="0"/>
        </a:p>
      </dgm:t>
    </dgm:pt>
    <dgm:pt modelId="{B043C39B-32A9-46B5-8E0C-07496DDB9FC5}" type="parTrans" cxnId="{ACAD7D98-9B03-47DF-94B6-8AFE67A31709}">
      <dgm:prSet/>
      <dgm:spPr/>
      <dgm:t>
        <a:bodyPr/>
        <a:lstStyle/>
        <a:p>
          <a:endParaRPr lang="en-IN"/>
        </a:p>
      </dgm:t>
    </dgm:pt>
    <dgm:pt modelId="{44E15C24-82B4-458F-B17D-E051B326F0AC}" type="sibTrans" cxnId="{ACAD7D98-9B03-47DF-94B6-8AFE67A31709}">
      <dgm:prSet/>
      <dgm:spPr/>
      <dgm:t>
        <a:bodyPr/>
        <a:lstStyle/>
        <a:p>
          <a:endParaRPr lang="en-IN"/>
        </a:p>
      </dgm:t>
    </dgm:pt>
    <dgm:pt modelId="{174A3491-5357-4807-8110-B432F538D7D3}" type="pres">
      <dgm:prSet presAssocID="{76B0BA5D-F117-4B67-8E2A-37BFAF1CB054}" presName="diagram" presStyleCnt="0">
        <dgm:presLayoutVars>
          <dgm:dir/>
          <dgm:resizeHandles val="exact"/>
        </dgm:presLayoutVars>
      </dgm:prSet>
      <dgm:spPr/>
    </dgm:pt>
    <dgm:pt modelId="{05F79BE4-A2BA-442B-802A-1038506DD337}" type="pres">
      <dgm:prSet presAssocID="{804B6B30-8817-4667-AF89-59476BEDE582}" presName="node" presStyleLbl="node1" presStyleIdx="0" presStyleCnt="14" custScaleX="46434" custScaleY="54383" custLinFactNeighborX="-25392" custLinFactNeighborY="-3439">
        <dgm:presLayoutVars>
          <dgm:bulletEnabled val="1"/>
        </dgm:presLayoutVars>
      </dgm:prSet>
      <dgm:spPr/>
    </dgm:pt>
    <dgm:pt modelId="{D1B03FA7-ABF9-442C-A83C-C0A80365A93F}" type="pres">
      <dgm:prSet presAssocID="{36054C9B-AFAB-478D-AEEE-6B627F5DC3D3}" presName="sibTrans" presStyleCnt="0"/>
      <dgm:spPr/>
    </dgm:pt>
    <dgm:pt modelId="{5512F886-AB39-4813-8A38-95BD47E24FE9}" type="pres">
      <dgm:prSet presAssocID="{BF6A8143-761B-4294-A85B-E1F62283F753}" presName="node" presStyleLbl="node1" presStyleIdx="1" presStyleCnt="14" custScaleY="76731" custLinFactNeighborX="-3263" custLinFactNeighborY="44591">
        <dgm:presLayoutVars>
          <dgm:bulletEnabled val="1"/>
        </dgm:presLayoutVars>
      </dgm:prSet>
      <dgm:spPr/>
    </dgm:pt>
    <dgm:pt modelId="{882363EF-0101-4682-811F-A2F9E7E6B445}" type="pres">
      <dgm:prSet presAssocID="{5ED32B0C-D497-4176-A63B-1B0A68DE6CCE}" presName="sibTrans" presStyleCnt="0"/>
      <dgm:spPr/>
    </dgm:pt>
    <dgm:pt modelId="{AB83FFD7-1886-4F24-8FFD-FB3A8679C840}" type="pres">
      <dgm:prSet presAssocID="{28106343-B0A3-4442-9E5E-59C7F112B8FE}" presName="node" presStyleLbl="node1" presStyleIdx="2" presStyleCnt="14" custScaleX="90471" custScaleY="76507" custLinFactNeighborX="18969" custLinFactNeighborY="-6169">
        <dgm:presLayoutVars>
          <dgm:bulletEnabled val="1"/>
        </dgm:presLayoutVars>
      </dgm:prSet>
      <dgm:spPr/>
    </dgm:pt>
    <dgm:pt modelId="{0461DAC0-E5B3-4EFE-84A1-69064ABE0E2E}" type="pres">
      <dgm:prSet presAssocID="{7B71063C-1407-427F-BD4C-1E0891BAA24F}" presName="sibTrans" presStyleCnt="0"/>
      <dgm:spPr/>
    </dgm:pt>
    <dgm:pt modelId="{92EA1F03-A80F-40D2-AB8C-4EAF786484AF}" type="pres">
      <dgm:prSet presAssocID="{075B4EDC-EBCF-4EC3-9E92-D529D5E3A4F0}" presName="node" presStyleLbl="node1" presStyleIdx="3" presStyleCnt="14" custScaleX="75721" custScaleY="61416" custLinFactNeighborX="36550" custLinFactNeighborY="-5242">
        <dgm:presLayoutVars>
          <dgm:bulletEnabled val="1"/>
        </dgm:presLayoutVars>
      </dgm:prSet>
      <dgm:spPr/>
    </dgm:pt>
    <dgm:pt modelId="{B0BD9EDE-7B4C-4BF8-BD40-007A4DD7A052}" type="pres">
      <dgm:prSet presAssocID="{B0433189-7AB6-4D8E-AF2B-AF718289DC05}" presName="sibTrans" presStyleCnt="0"/>
      <dgm:spPr/>
    </dgm:pt>
    <dgm:pt modelId="{E1578563-4048-4FBB-A4B8-690E52EA3F8F}" type="pres">
      <dgm:prSet presAssocID="{ADFA475D-3F2B-4625-8EB1-3673C49C7440}" presName="node" presStyleLbl="node1" presStyleIdx="4" presStyleCnt="14" custScaleX="60524" custScaleY="42451" custLinFactNeighborX="66270" custLinFactNeighborY="-17219">
        <dgm:presLayoutVars>
          <dgm:bulletEnabled val="1"/>
        </dgm:presLayoutVars>
      </dgm:prSet>
      <dgm:spPr/>
    </dgm:pt>
    <dgm:pt modelId="{FB572BBD-E9AD-46A4-A65F-FC26CE5CB185}" type="pres">
      <dgm:prSet presAssocID="{AF2229CF-0F29-44C0-BB86-E3930A676F5A}" presName="sibTrans" presStyleCnt="0"/>
      <dgm:spPr/>
    </dgm:pt>
    <dgm:pt modelId="{1FAC9B41-DCF2-40B2-B399-14BEF2F82956}" type="pres">
      <dgm:prSet presAssocID="{EA560AB9-AB73-48DF-B613-3ED5CF022155}" presName="node" presStyleLbl="node1" presStyleIdx="5" presStyleCnt="14" custScaleX="51489" custScaleY="56921" custLinFactX="-21192" custLinFactNeighborX="-100000" custLinFactNeighborY="98989">
        <dgm:presLayoutVars>
          <dgm:bulletEnabled val="1"/>
        </dgm:presLayoutVars>
      </dgm:prSet>
      <dgm:spPr/>
    </dgm:pt>
    <dgm:pt modelId="{765463AD-405B-4DB2-922F-3BA6C74BCA41}" type="pres">
      <dgm:prSet presAssocID="{38728ACE-AEA6-464E-A3D8-437D09269527}" presName="sibTrans" presStyleCnt="0"/>
      <dgm:spPr/>
    </dgm:pt>
    <dgm:pt modelId="{6E5FFB8B-142A-40F0-8AA6-5CAF2124E39A}" type="pres">
      <dgm:prSet presAssocID="{2E342682-9E17-48BF-8F58-1A3E3818F591}" presName="node" presStyleLbl="node1" presStyleIdx="6" presStyleCnt="14" custScaleX="94392" custScaleY="57398" custLinFactX="200000" custLinFactNeighborX="226430" custLinFactNeighborY="10031">
        <dgm:presLayoutVars>
          <dgm:bulletEnabled val="1"/>
        </dgm:presLayoutVars>
      </dgm:prSet>
      <dgm:spPr/>
    </dgm:pt>
    <dgm:pt modelId="{2E3B6002-F721-47A7-A51A-0C570DCBCC5A}" type="pres">
      <dgm:prSet presAssocID="{4057DD6D-1595-4A92-A94F-53283BEF8D30}" presName="sibTrans" presStyleCnt="0"/>
      <dgm:spPr/>
    </dgm:pt>
    <dgm:pt modelId="{C80152F6-562B-446C-B00D-F1FD3B35655B}" type="pres">
      <dgm:prSet presAssocID="{C92501EA-8974-42D9-9A72-18966A392BA8}" presName="node" presStyleLbl="node1" presStyleIdx="7" presStyleCnt="14" custScaleY="68654" custLinFactNeighborX="79694" custLinFactNeighborY="15809">
        <dgm:presLayoutVars>
          <dgm:bulletEnabled val="1"/>
        </dgm:presLayoutVars>
      </dgm:prSet>
      <dgm:spPr/>
    </dgm:pt>
    <dgm:pt modelId="{8170021B-27C3-4227-BB10-FDADC2BCA510}" type="pres">
      <dgm:prSet presAssocID="{6E967615-8AD1-4E2F-9ABF-73B9FF2BB1C9}" presName="sibTrans" presStyleCnt="0"/>
      <dgm:spPr/>
    </dgm:pt>
    <dgm:pt modelId="{D5324A6E-F21D-4216-AF8F-A249CB2B6B21}" type="pres">
      <dgm:prSet presAssocID="{B5076FB1-7922-4C7A-B399-1E13EFCE0AE0}" presName="node" presStyleLbl="node1" presStyleIdx="8" presStyleCnt="14" custScaleX="100936" custScaleY="65489" custLinFactX="99511" custLinFactY="24055" custLinFactNeighborX="100000" custLinFactNeighborY="100000">
        <dgm:presLayoutVars>
          <dgm:bulletEnabled val="1"/>
        </dgm:presLayoutVars>
      </dgm:prSet>
      <dgm:spPr/>
    </dgm:pt>
    <dgm:pt modelId="{8D66FF0A-17AC-450C-9568-E71FF401640B}" type="pres">
      <dgm:prSet presAssocID="{EE79259C-D3CB-4C71-9E5A-953E065DF890}" presName="sibTrans" presStyleCnt="0"/>
      <dgm:spPr/>
    </dgm:pt>
    <dgm:pt modelId="{7EA86205-DAFB-46E2-A798-128AE956A1C8}" type="pres">
      <dgm:prSet presAssocID="{CD821885-AD13-4339-B54F-A74B07D1A800}" presName="node" presStyleLbl="node1" presStyleIdx="9" presStyleCnt="14" custScaleY="70723" custLinFactY="28352" custLinFactNeighborX="-49631" custLinFactNeighborY="100000">
        <dgm:presLayoutVars>
          <dgm:bulletEnabled val="1"/>
        </dgm:presLayoutVars>
      </dgm:prSet>
      <dgm:spPr/>
    </dgm:pt>
    <dgm:pt modelId="{2C26616D-DCCB-45B8-A0FF-78EA06572FE6}" type="pres">
      <dgm:prSet presAssocID="{60A754E9-DA1B-48C4-A4AE-678AA76F1FEB}" presName="sibTrans" presStyleCnt="0"/>
      <dgm:spPr/>
    </dgm:pt>
    <dgm:pt modelId="{E7E505EF-89A6-4AC3-9BE0-565B17DF6BB7}" type="pres">
      <dgm:prSet presAssocID="{FED754F1-A4F3-4AE6-A047-E8676F40C5AD}" presName="node" presStyleLbl="node1" presStyleIdx="10" presStyleCnt="14" custScaleX="84222" custScaleY="64351" custLinFactX="-100000" custLinFactY="32745" custLinFactNeighborX="-182265" custLinFactNeighborY="100000">
        <dgm:presLayoutVars>
          <dgm:bulletEnabled val="1"/>
        </dgm:presLayoutVars>
      </dgm:prSet>
      <dgm:spPr/>
    </dgm:pt>
    <dgm:pt modelId="{5E3F2600-DB42-4DF5-A05C-82E3B3F0D3D6}" type="pres">
      <dgm:prSet presAssocID="{3BB60067-4073-4485-8560-8FC7A75209FB}" presName="sibTrans" presStyleCnt="0"/>
      <dgm:spPr/>
    </dgm:pt>
    <dgm:pt modelId="{546B8C02-B18E-440B-9836-8F30A2359D81}" type="pres">
      <dgm:prSet presAssocID="{077AC3AB-A226-4BDC-BB3E-24EEEF7384F8}" presName="node" presStyleLbl="node1" presStyleIdx="11" presStyleCnt="14" custScaleY="69379" custLinFactNeighborX="-98719" custLinFactNeighborY="46755">
        <dgm:presLayoutVars>
          <dgm:bulletEnabled val="1"/>
        </dgm:presLayoutVars>
      </dgm:prSet>
      <dgm:spPr/>
    </dgm:pt>
    <dgm:pt modelId="{A44B6922-EFE4-43E2-9AFC-0109C4C22975}" type="pres">
      <dgm:prSet presAssocID="{4CDB2365-BE87-409F-90F0-71D3D1CDC958}" presName="sibTrans" presStyleCnt="0"/>
      <dgm:spPr/>
    </dgm:pt>
    <dgm:pt modelId="{880B749F-1A3D-4533-95C6-1D9EBB0C30B7}" type="pres">
      <dgm:prSet presAssocID="{4C0CB393-D8E1-458E-AA5F-1A89D56C593E}" presName="node" presStyleLbl="node1" presStyleIdx="12" presStyleCnt="14" custScaleX="62613" custScaleY="32980" custLinFactX="-97362" custLinFactNeighborX="-100000" custLinFactNeighborY="-45051">
        <dgm:presLayoutVars>
          <dgm:bulletEnabled val="1"/>
        </dgm:presLayoutVars>
      </dgm:prSet>
      <dgm:spPr/>
    </dgm:pt>
    <dgm:pt modelId="{1073D2AF-565F-481C-83F6-919D62BCEDB3}" type="pres">
      <dgm:prSet presAssocID="{8A3BEC16-A127-4257-8ADB-D6C999E3A374}" presName="sibTrans" presStyleCnt="0"/>
      <dgm:spPr/>
    </dgm:pt>
    <dgm:pt modelId="{E495B138-D83C-4DA0-BE63-0F3635FE39F1}" type="pres">
      <dgm:prSet presAssocID="{97BA45AD-42B2-49F9-8A05-E25A68A4033E}" presName="node" presStyleLbl="node1" presStyleIdx="13" presStyleCnt="14" custScaleY="76731" custLinFactX="-100000" custLinFactY="-100000" custLinFactNeighborX="-124550" custLinFactNeighborY="-129303">
        <dgm:presLayoutVars>
          <dgm:bulletEnabled val="1"/>
        </dgm:presLayoutVars>
      </dgm:prSet>
      <dgm:spPr/>
    </dgm:pt>
  </dgm:ptLst>
  <dgm:cxnLst>
    <dgm:cxn modelId="{61019F01-6E68-409D-9BD1-F4D0B4074F84}" srcId="{76B0BA5D-F117-4B67-8E2A-37BFAF1CB054}" destId="{ADFA475D-3F2B-4625-8EB1-3673C49C7440}" srcOrd="4" destOrd="0" parTransId="{E3DEA37D-A1CA-4226-996E-53CFC2003D4E}" sibTransId="{AF2229CF-0F29-44C0-BB86-E3930A676F5A}"/>
    <dgm:cxn modelId="{5A376E04-FA19-48C3-8802-8216F8BF21FE}" type="presOf" srcId="{077AC3AB-A226-4BDC-BB3E-24EEEF7384F8}" destId="{546B8C02-B18E-440B-9836-8F30A2359D81}" srcOrd="0" destOrd="0" presId="urn:microsoft.com/office/officeart/2005/8/layout/default"/>
    <dgm:cxn modelId="{28541A05-79CF-430E-86D8-D52E5E91D23F}" srcId="{76B0BA5D-F117-4B67-8E2A-37BFAF1CB054}" destId="{BF6A8143-761B-4294-A85B-E1F62283F753}" srcOrd="1" destOrd="0" parTransId="{51BF8276-07BD-453E-8354-2BDEDBFB1FF5}" sibTransId="{5ED32B0C-D497-4176-A63B-1B0A68DE6CCE}"/>
    <dgm:cxn modelId="{229DF106-7714-4224-978B-66A3262FEB3A}" srcId="{76B0BA5D-F117-4B67-8E2A-37BFAF1CB054}" destId="{CD821885-AD13-4339-B54F-A74B07D1A800}" srcOrd="9" destOrd="0" parTransId="{17A3EA82-46E2-489A-8BC3-62CF0BBCEB1F}" sibTransId="{60A754E9-DA1B-48C4-A4AE-678AA76F1FEB}"/>
    <dgm:cxn modelId="{78761812-2377-4E97-B549-4B68E1CDF578}" srcId="{76B0BA5D-F117-4B67-8E2A-37BFAF1CB054}" destId="{EA560AB9-AB73-48DF-B613-3ED5CF022155}" srcOrd="5" destOrd="0" parTransId="{A62D9FBC-B445-4E09-BB74-81100113D317}" sibTransId="{38728ACE-AEA6-464E-A3D8-437D09269527}"/>
    <dgm:cxn modelId="{EB5A7C22-DE44-4D6E-B3DD-D649E2736CDB}" type="presOf" srcId="{FED754F1-A4F3-4AE6-A047-E8676F40C5AD}" destId="{E7E505EF-89A6-4AC3-9BE0-565B17DF6BB7}" srcOrd="0" destOrd="0" presId="urn:microsoft.com/office/officeart/2005/8/layout/default"/>
    <dgm:cxn modelId="{11CBA75F-D211-42A1-AF65-D08A0326E770}" type="presOf" srcId="{CD821885-AD13-4339-B54F-A74B07D1A800}" destId="{7EA86205-DAFB-46E2-A798-128AE956A1C8}" srcOrd="0" destOrd="0" presId="urn:microsoft.com/office/officeart/2005/8/layout/default"/>
    <dgm:cxn modelId="{9C3E484A-35F8-483E-B0DC-1707EFC6F1C7}" srcId="{76B0BA5D-F117-4B67-8E2A-37BFAF1CB054}" destId="{B5076FB1-7922-4C7A-B399-1E13EFCE0AE0}" srcOrd="8" destOrd="0" parTransId="{E4BE0E13-A780-4C36-B582-D920BBACBCD0}" sibTransId="{EE79259C-D3CB-4C71-9E5A-953E065DF890}"/>
    <dgm:cxn modelId="{F558CE6B-785C-422E-B356-71793A1E601E}" srcId="{76B0BA5D-F117-4B67-8E2A-37BFAF1CB054}" destId="{077AC3AB-A226-4BDC-BB3E-24EEEF7384F8}" srcOrd="11" destOrd="0" parTransId="{D3B561D9-F19D-4031-9360-9A19DAC71D6F}" sibTransId="{4CDB2365-BE87-409F-90F0-71D3D1CDC958}"/>
    <dgm:cxn modelId="{23750C51-F805-47A3-8630-A139FC501652}" type="presOf" srcId="{ADFA475D-3F2B-4625-8EB1-3673C49C7440}" destId="{E1578563-4048-4FBB-A4B8-690E52EA3F8F}" srcOrd="0" destOrd="0" presId="urn:microsoft.com/office/officeart/2005/8/layout/default"/>
    <dgm:cxn modelId="{71BE4454-3D08-45B2-86FE-F20C67624995}" type="presOf" srcId="{B5076FB1-7922-4C7A-B399-1E13EFCE0AE0}" destId="{D5324A6E-F21D-4216-AF8F-A249CB2B6B21}" srcOrd="0" destOrd="0" presId="urn:microsoft.com/office/officeart/2005/8/layout/default"/>
    <dgm:cxn modelId="{26A8D675-50E7-4DA0-8E06-0A0EF2692417}" srcId="{76B0BA5D-F117-4B67-8E2A-37BFAF1CB054}" destId="{2E342682-9E17-48BF-8F58-1A3E3818F591}" srcOrd="6" destOrd="0" parTransId="{1C808267-4A5D-4244-B96F-F62DC03478C8}" sibTransId="{4057DD6D-1595-4A92-A94F-53283BEF8D30}"/>
    <dgm:cxn modelId="{3E4D4059-079A-487A-BE90-E238A3D0348E}" srcId="{76B0BA5D-F117-4B67-8E2A-37BFAF1CB054}" destId="{C92501EA-8974-42D9-9A72-18966A392BA8}" srcOrd="7" destOrd="0" parTransId="{3ACB91D9-C081-40E7-BCAC-79FB73161294}" sibTransId="{6E967615-8AD1-4E2F-9ABF-73B9FF2BB1C9}"/>
    <dgm:cxn modelId="{5E77E07B-1974-45A5-B4CD-45E45486FCE9}" type="presOf" srcId="{EA560AB9-AB73-48DF-B613-3ED5CF022155}" destId="{1FAC9B41-DCF2-40B2-B399-14BEF2F82956}" srcOrd="0" destOrd="0" presId="urn:microsoft.com/office/officeart/2005/8/layout/default"/>
    <dgm:cxn modelId="{DF715987-3530-4F52-9CA3-10D8C2E5AC72}" type="presOf" srcId="{075B4EDC-EBCF-4EC3-9E92-D529D5E3A4F0}" destId="{92EA1F03-A80F-40D2-AB8C-4EAF786484AF}" srcOrd="0" destOrd="0" presId="urn:microsoft.com/office/officeart/2005/8/layout/default"/>
    <dgm:cxn modelId="{85B8BD8E-40AD-446F-90BD-AFBBB33A19FB}" type="presOf" srcId="{97BA45AD-42B2-49F9-8A05-E25A68A4033E}" destId="{E495B138-D83C-4DA0-BE63-0F3635FE39F1}" srcOrd="0" destOrd="0" presId="urn:microsoft.com/office/officeart/2005/8/layout/default"/>
    <dgm:cxn modelId="{ACAD7D98-9B03-47DF-94B6-8AFE67A31709}" srcId="{76B0BA5D-F117-4B67-8E2A-37BFAF1CB054}" destId="{97BA45AD-42B2-49F9-8A05-E25A68A4033E}" srcOrd="13" destOrd="0" parTransId="{B043C39B-32A9-46B5-8E0C-07496DDB9FC5}" sibTransId="{44E15C24-82B4-458F-B17D-E051B326F0AC}"/>
    <dgm:cxn modelId="{679012A1-D956-47D4-8596-3B9158B200FF}" type="presOf" srcId="{BF6A8143-761B-4294-A85B-E1F62283F753}" destId="{5512F886-AB39-4813-8A38-95BD47E24FE9}" srcOrd="0" destOrd="0" presId="urn:microsoft.com/office/officeart/2005/8/layout/default"/>
    <dgm:cxn modelId="{9D7356A8-0C51-4DD0-A376-77F4B2E66A40}" srcId="{76B0BA5D-F117-4B67-8E2A-37BFAF1CB054}" destId="{075B4EDC-EBCF-4EC3-9E92-D529D5E3A4F0}" srcOrd="3" destOrd="0" parTransId="{6C7D72FB-9133-417F-ADA5-223965E039D5}" sibTransId="{B0433189-7AB6-4D8E-AF2B-AF718289DC05}"/>
    <dgm:cxn modelId="{F74283A8-A786-435F-8DDE-3D288F5CB654}" srcId="{76B0BA5D-F117-4B67-8E2A-37BFAF1CB054}" destId="{FED754F1-A4F3-4AE6-A047-E8676F40C5AD}" srcOrd="10" destOrd="0" parTransId="{E7400A6F-A914-4A1D-BC29-BD5DB3263E59}" sibTransId="{3BB60067-4073-4485-8560-8FC7A75209FB}"/>
    <dgm:cxn modelId="{503FCFA9-D0DF-477F-8B0B-5FF869879285}" srcId="{76B0BA5D-F117-4B67-8E2A-37BFAF1CB054}" destId="{804B6B30-8817-4667-AF89-59476BEDE582}" srcOrd="0" destOrd="0" parTransId="{16E6C919-6341-44D4-8613-F9374208CA6F}" sibTransId="{36054C9B-AFAB-478D-AEEE-6B627F5DC3D3}"/>
    <dgm:cxn modelId="{7AFFBEB6-9E61-4D80-B278-DD4BE44E63B2}" srcId="{76B0BA5D-F117-4B67-8E2A-37BFAF1CB054}" destId="{28106343-B0A3-4442-9E5E-59C7F112B8FE}" srcOrd="2" destOrd="0" parTransId="{781CE7FA-1DE4-4E78-88F7-711D5599C9C2}" sibTransId="{7B71063C-1407-427F-BD4C-1E0891BAA24F}"/>
    <dgm:cxn modelId="{72B5C7BF-2180-4EFC-94B5-90457D56020C}" type="presOf" srcId="{C92501EA-8974-42D9-9A72-18966A392BA8}" destId="{C80152F6-562B-446C-B00D-F1FD3B35655B}" srcOrd="0" destOrd="0" presId="urn:microsoft.com/office/officeart/2005/8/layout/default"/>
    <dgm:cxn modelId="{10220FCD-4078-4A49-98E7-64F42C3F3AA9}" type="presOf" srcId="{804B6B30-8817-4667-AF89-59476BEDE582}" destId="{05F79BE4-A2BA-442B-802A-1038506DD337}" srcOrd="0" destOrd="0" presId="urn:microsoft.com/office/officeart/2005/8/layout/default"/>
    <dgm:cxn modelId="{7AEE18E6-AE07-4A68-BCF6-4DAEB6BE22DF}" type="presOf" srcId="{76B0BA5D-F117-4B67-8E2A-37BFAF1CB054}" destId="{174A3491-5357-4807-8110-B432F538D7D3}" srcOrd="0" destOrd="0" presId="urn:microsoft.com/office/officeart/2005/8/layout/default"/>
    <dgm:cxn modelId="{8397F3F1-8B42-4775-899D-46590580F348}" type="presOf" srcId="{2E342682-9E17-48BF-8F58-1A3E3818F591}" destId="{6E5FFB8B-142A-40F0-8AA6-5CAF2124E39A}" srcOrd="0" destOrd="0" presId="urn:microsoft.com/office/officeart/2005/8/layout/default"/>
    <dgm:cxn modelId="{F40735F5-685D-4639-BACA-98F2F71011AF}" srcId="{76B0BA5D-F117-4B67-8E2A-37BFAF1CB054}" destId="{4C0CB393-D8E1-458E-AA5F-1A89D56C593E}" srcOrd="12" destOrd="0" parTransId="{7BE292D4-7A21-42CB-9D96-F1A2F18005E1}" sibTransId="{8A3BEC16-A127-4257-8ADB-D6C999E3A374}"/>
    <dgm:cxn modelId="{792A8BF6-4611-426B-B990-72E5B7DAA93A}" type="presOf" srcId="{4C0CB393-D8E1-458E-AA5F-1A89D56C593E}" destId="{880B749F-1A3D-4533-95C6-1D9EBB0C30B7}" srcOrd="0" destOrd="0" presId="urn:microsoft.com/office/officeart/2005/8/layout/default"/>
    <dgm:cxn modelId="{E364ABF9-526F-4BE8-9EAC-09F73D00DFF4}" type="presOf" srcId="{28106343-B0A3-4442-9E5E-59C7F112B8FE}" destId="{AB83FFD7-1886-4F24-8FFD-FB3A8679C840}" srcOrd="0" destOrd="0" presId="urn:microsoft.com/office/officeart/2005/8/layout/default"/>
    <dgm:cxn modelId="{FEF00EF6-E20F-4209-AE20-04D1C6289561}" type="presParOf" srcId="{174A3491-5357-4807-8110-B432F538D7D3}" destId="{05F79BE4-A2BA-442B-802A-1038506DD337}" srcOrd="0" destOrd="0" presId="urn:microsoft.com/office/officeart/2005/8/layout/default"/>
    <dgm:cxn modelId="{F1246FAE-66EB-4647-862E-36B50A7D6EE2}" type="presParOf" srcId="{174A3491-5357-4807-8110-B432F538D7D3}" destId="{D1B03FA7-ABF9-442C-A83C-C0A80365A93F}" srcOrd="1" destOrd="0" presId="urn:microsoft.com/office/officeart/2005/8/layout/default"/>
    <dgm:cxn modelId="{E0B137C5-E8A8-4F34-803A-E67A27EFA5FF}" type="presParOf" srcId="{174A3491-5357-4807-8110-B432F538D7D3}" destId="{5512F886-AB39-4813-8A38-95BD47E24FE9}" srcOrd="2" destOrd="0" presId="urn:microsoft.com/office/officeart/2005/8/layout/default"/>
    <dgm:cxn modelId="{15238972-C05C-4214-898E-4EB03931B085}" type="presParOf" srcId="{174A3491-5357-4807-8110-B432F538D7D3}" destId="{882363EF-0101-4682-811F-A2F9E7E6B445}" srcOrd="3" destOrd="0" presId="urn:microsoft.com/office/officeart/2005/8/layout/default"/>
    <dgm:cxn modelId="{96B485DC-503F-4523-BE20-1CB199A83197}" type="presParOf" srcId="{174A3491-5357-4807-8110-B432F538D7D3}" destId="{AB83FFD7-1886-4F24-8FFD-FB3A8679C840}" srcOrd="4" destOrd="0" presId="urn:microsoft.com/office/officeart/2005/8/layout/default"/>
    <dgm:cxn modelId="{22EFDF86-1246-41E0-952E-3E473F689D45}" type="presParOf" srcId="{174A3491-5357-4807-8110-B432F538D7D3}" destId="{0461DAC0-E5B3-4EFE-84A1-69064ABE0E2E}" srcOrd="5" destOrd="0" presId="urn:microsoft.com/office/officeart/2005/8/layout/default"/>
    <dgm:cxn modelId="{AD055AFC-DA75-4A9B-9DC3-B911531A5113}" type="presParOf" srcId="{174A3491-5357-4807-8110-B432F538D7D3}" destId="{92EA1F03-A80F-40D2-AB8C-4EAF786484AF}" srcOrd="6" destOrd="0" presId="urn:microsoft.com/office/officeart/2005/8/layout/default"/>
    <dgm:cxn modelId="{A2621FEF-435E-42DA-8AC5-45F6AB4541F7}" type="presParOf" srcId="{174A3491-5357-4807-8110-B432F538D7D3}" destId="{B0BD9EDE-7B4C-4BF8-BD40-007A4DD7A052}" srcOrd="7" destOrd="0" presId="urn:microsoft.com/office/officeart/2005/8/layout/default"/>
    <dgm:cxn modelId="{43934F57-4B3E-48FD-BD5B-703F47424A5B}" type="presParOf" srcId="{174A3491-5357-4807-8110-B432F538D7D3}" destId="{E1578563-4048-4FBB-A4B8-690E52EA3F8F}" srcOrd="8" destOrd="0" presId="urn:microsoft.com/office/officeart/2005/8/layout/default"/>
    <dgm:cxn modelId="{2BA6D22A-BE84-4CC5-B1D9-DD573328D763}" type="presParOf" srcId="{174A3491-5357-4807-8110-B432F538D7D3}" destId="{FB572BBD-E9AD-46A4-A65F-FC26CE5CB185}" srcOrd="9" destOrd="0" presId="urn:microsoft.com/office/officeart/2005/8/layout/default"/>
    <dgm:cxn modelId="{A3ED5C6A-85D9-472F-A361-573AC0B9AE67}" type="presParOf" srcId="{174A3491-5357-4807-8110-B432F538D7D3}" destId="{1FAC9B41-DCF2-40B2-B399-14BEF2F82956}" srcOrd="10" destOrd="0" presId="urn:microsoft.com/office/officeart/2005/8/layout/default"/>
    <dgm:cxn modelId="{14C331D6-2976-4B61-9E52-F6E0F10A5B19}" type="presParOf" srcId="{174A3491-5357-4807-8110-B432F538D7D3}" destId="{765463AD-405B-4DB2-922F-3BA6C74BCA41}" srcOrd="11" destOrd="0" presId="urn:microsoft.com/office/officeart/2005/8/layout/default"/>
    <dgm:cxn modelId="{3618A121-1588-4141-B90E-83042EA2D4DC}" type="presParOf" srcId="{174A3491-5357-4807-8110-B432F538D7D3}" destId="{6E5FFB8B-142A-40F0-8AA6-5CAF2124E39A}" srcOrd="12" destOrd="0" presId="urn:microsoft.com/office/officeart/2005/8/layout/default"/>
    <dgm:cxn modelId="{7AEFFE88-C433-4A38-BA80-2A0CDB2B7ECA}" type="presParOf" srcId="{174A3491-5357-4807-8110-B432F538D7D3}" destId="{2E3B6002-F721-47A7-A51A-0C570DCBCC5A}" srcOrd="13" destOrd="0" presId="urn:microsoft.com/office/officeart/2005/8/layout/default"/>
    <dgm:cxn modelId="{B80DBAFB-75D3-4FE1-9962-3CA9F3359564}" type="presParOf" srcId="{174A3491-5357-4807-8110-B432F538D7D3}" destId="{C80152F6-562B-446C-B00D-F1FD3B35655B}" srcOrd="14" destOrd="0" presId="urn:microsoft.com/office/officeart/2005/8/layout/default"/>
    <dgm:cxn modelId="{BFC7D8D9-B64E-4773-BB4D-B6D109B25EE5}" type="presParOf" srcId="{174A3491-5357-4807-8110-B432F538D7D3}" destId="{8170021B-27C3-4227-BB10-FDADC2BCA510}" srcOrd="15" destOrd="0" presId="urn:microsoft.com/office/officeart/2005/8/layout/default"/>
    <dgm:cxn modelId="{E96FDF99-66A6-4982-989C-4CDA17DB6E7D}" type="presParOf" srcId="{174A3491-5357-4807-8110-B432F538D7D3}" destId="{D5324A6E-F21D-4216-AF8F-A249CB2B6B21}" srcOrd="16" destOrd="0" presId="urn:microsoft.com/office/officeart/2005/8/layout/default"/>
    <dgm:cxn modelId="{D8684A45-0EE1-4AA7-ABD6-9153C325448A}" type="presParOf" srcId="{174A3491-5357-4807-8110-B432F538D7D3}" destId="{8D66FF0A-17AC-450C-9568-E71FF401640B}" srcOrd="17" destOrd="0" presId="urn:microsoft.com/office/officeart/2005/8/layout/default"/>
    <dgm:cxn modelId="{065B00EE-B73C-4B5C-B3DD-8E02AC5894A0}" type="presParOf" srcId="{174A3491-5357-4807-8110-B432F538D7D3}" destId="{7EA86205-DAFB-46E2-A798-128AE956A1C8}" srcOrd="18" destOrd="0" presId="urn:microsoft.com/office/officeart/2005/8/layout/default"/>
    <dgm:cxn modelId="{88B9869D-F9AF-4D86-AD66-6C681939ECBB}" type="presParOf" srcId="{174A3491-5357-4807-8110-B432F538D7D3}" destId="{2C26616D-DCCB-45B8-A0FF-78EA06572FE6}" srcOrd="19" destOrd="0" presId="urn:microsoft.com/office/officeart/2005/8/layout/default"/>
    <dgm:cxn modelId="{52F52981-BF83-46EF-A5FC-6A84F7D78EEC}" type="presParOf" srcId="{174A3491-5357-4807-8110-B432F538D7D3}" destId="{E7E505EF-89A6-4AC3-9BE0-565B17DF6BB7}" srcOrd="20" destOrd="0" presId="urn:microsoft.com/office/officeart/2005/8/layout/default"/>
    <dgm:cxn modelId="{D53DFF5F-BF0B-470B-9965-197C4B37522F}" type="presParOf" srcId="{174A3491-5357-4807-8110-B432F538D7D3}" destId="{5E3F2600-DB42-4DF5-A05C-82E3B3F0D3D6}" srcOrd="21" destOrd="0" presId="urn:microsoft.com/office/officeart/2005/8/layout/default"/>
    <dgm:cxn modelId="{7D3915B7-D43E-43C1-BB1D-191E244FB6A9}" type="presParOf" srcId="{174A3491-5357-4807-8110-B432F538D7D3}" destId="{546B8C02-B18E-440B-9836-8F30A2359D81}" srcOrd="22" destOrd="0" presId="urn:microsoft.com/office/officeart/2005/8/layout/default"/>
    <dgm:cxn modelId="{1530F523-390A-4B79-A9CC-9E1714AC2000}" type="presParOf" srcId="{174A3491-5357-4807-8110-B432F538D7D3}" destId="{A44B6922-EFE4-43E2-9AFC-0109C4C22975}" srcOrd="23" destOrd="0" presId="urn:microsoft.com/office/officeart/2005/8/layout/default"/>
    <dgm:cxn modelId="{C2676583-B8D1-44FE-9DB8-CB643E9E2E5C}" type="presParOf" srcId="{174A3491-5357-4807-8110-B432F538D7D3}" destId="{880B749F-1A3D-4533-95C6-1D9EBB0C30B7}" srcOrd="24" destOrd="0" presId="urn:microsoft.com/office/officeart/2005/8/layout/default"/>
    <dgm:cxn modelId="{54A1218B-C3BE-4AE6-81D6-60046024741F}" type="presParOf" srcId="{174A3491-5357-4807-8110-B432F538D7D3}" destId="{1073D2AF-565F-481C-83F6-919D62BCEDB3}" srcOrd="25" destOrd="0" presId="urn:microsoft.com/office/officeart/2005/8/layout/default"/>
    <dgm:cxn modelId="{B72A4658-6746-4C29-A244-112A6259F54C}" type="presParOf" srcId="{174A3491-5357-4807-8110-B432F538D7D3}" destId="{E495B138-D83C-4DA0-BE63-0F3635FE39F1}" srcOrd="26" destOrd="0" presId="urn:microsoft.com/office/officeart/2005/8/layout/defaul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79BE4-A2BA-442B-802A-1038506DD337}">
      <dsp:nvSpPr>
        <dsp:cNvPr id="0" name=""/>
        <dsp:cNvSpPr/>
      </dsp:nvSpPr>
      <dsp:spPr>
        <a:xfrm>
          <a:off x="177366" y="947498"/>
          <a:ext cx="963619" cy="67714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Start</a:t>
          </a:r>
          <a:endParaRPr lang="en-IN" sz="1900" kern="1200"/>
        </a:p>
      </dsp:txBody>
      <dsp:txXfrm>
        <a:off x="177366" y="947498"/>
        <a:ext cx="963619" cy="677148"/>
      </dsp:txXfrm>
    </dsp:sp>
    <dsp:sp modelId="{5512F886-AB39-4813-8A38-95BD47E24FE9}">
      <dsp:nvSpPr>
        <dsp:cNvPr id="0" name=""/>
        <dsp:cNvSpPr/>
      </dsp:nvSpPr>
      <dsp:spPr>
        <a:xfrm>
          <a:off x="1807741" y="1406409"/>
          <a:ext cx="2075245" cy="9554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Own created  Malware website</a:t>
          </a:r>
          <a:endParaRPr lang="en-IN" sz="1900" kern="1200" dirty="0"/>
        </a:p>
      </dsp:txBody>
      <dsp:txXfrm>
        <a:off x="1807741" y="1406409"/>
        <a:ext cx="2075245" cy="955413"/>
      </dsp:txXfrm>
    </dsp:sp>
    <dsp:sp modelId="{AB83FFD7-1886-4F24-8FFD-FB3A8679C840}">
      <dsp:nvSpPr>
        <dsp:cNvPr id="0" name=""/>
        <dsp:cNvSpPr/>
      </dsp:nvSpPr>
      <dsp:spPr>
        <a:xfrm>
          <a:off x="4551880" y="775767"/>
          <a:ext cx="1877495" cy="95262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Analyze Website</a:t>
          </a:r>
          <a:endParaRPr lang="en-IN" sz="1900" kern="1200" dirty="0"/>
        </a:p>
      </dsp:txBody>
      <dsp:txXfrm>
        <a:off x="4551880" y="775767"/>
        <a:ext cx="1877495" cy="952624"/>
      </dsp:txXfrm>
    </dsp:sp>
    <dsp:sp modelId="{92EA1F03-A80F-40D2-AB8C-4EAF786484AF}">
      <dsp:nvSpPr>
        <dsp:cNvPr id="0" name=""/>
        <dsp:cNvSpPr/>
      </dsp:nvSpPr>
      <dsp:spPr>
        <a:xfrm>
          <a:off x="7001748" y="881262"/>
          <a:ext cx="1571396" cy="7647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Suspicious Activity</a:t>
          </a:r>
          <a:endParaRPr lang="en-IN" sz="1900" kern="1200" dirty="0"/>
        </a:p>
      </dsp:txBody>
      <dsp:txXfrm>
        <a:off x="7001748" y="881262"/>
        <a:ext cx="1571396" cy="764719"/>
      </dsp:txXfrm>
    </dsp:sp>
    <dsp:sp modelId="{E1578563-4048-4FBB-A4B8-690E52EA3F8F}">
      <dsp:nvSpPr>
        <dsp:cNvPr id="0" name=""/>
        <dsp:cNvSpPr/>
      </dsp:nvSpPr>
      <dsp:spPr>
        <a:xfrm>
          <a:off x="9397433" y="850202"/>
          <a:ext cx="1256021" cy="5285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yes</a:t>
          </a:r>
          <a:endParaRPr lang="en-IN" sz="1900" kern="1200" dirty="0"/>
        </a:p>
      </dsp:txBody>
      <dsp:txXfrm>
        <a:off x="9397433" y="850202"/>
        <a:ext cx="1256021" cy="528577"/>
      </dsp:txXfrm>
    </dsp:sp>
    <dsp:sp modelId="{1FAC9B41-DCF2-40B2-B399-14BEF2F82956}">
      <dsp:nvSpPr>
        <dsp:cNvPr id="0" name=""/>
        <dsp:cNvSpPr/>
      </dsp:nvSpPr>
      <dsp:spPr>
        <a:xfrm>
          <a:off x="6970682" y="2207076"/>
          <a:ext cx="1068523" cy="70875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No</a:t>
          </a:r>
          <a:endParaRPr lang="en-IN" sz="1900" kern="1200" dirty="0"/>
        </a:p>
      </dsp:txBody>
      <dsp:txXfrm>
        <a:off x="6970682" y="2207076"/>
        <a:ext cx="1068523" cy="708750"/>
      </dsp:txXfrm>
    </dsp:sp>
    <dsp:sp modelId="{6E5FFB8B-142A-40F0-8AA6-5CAF2124E39A}">
      <dsp:nvSpPr>
        <dsp:cNvPr id="0" name=""/>
        <dsp:cNvSpPr/>
      </dsp:nvSpPr>
      <dsp:spPr>
        <a:xfrm>
          <a:off x="9087775" y="2221983"/>
          <a:ext cx="1958865" cy="71468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Malware Detected</a:t>
          </a:r>
          <a:endParaRPr lang="en-IN" sz="1900" kern="1200" dirty="0"/>
        </a:p>
      </dsp:txBody>
      <dsp:txXfrm>
        <a:off x="9087775" y="2221983"/>
        <a:ext cx="1958865" cy="714689"/>
      </dsp:txXfrm>
    </dsp:sp>
    <dsp:sp modelId="{C80152F6-562B-446C-B00D-F1FD3B35655B}">
      <dsp:nvSpPr>
        <dsp:cNvPr id="0" name=""/>
        <dsp:cNvSpPr/>
      </dsp:nvSpPr>
      <dsp:spPr>
        <a:xfrm>
          <a:off x="4058542" y="2223851"/>
          <a:ext cx="2075245" cy="85484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Continue Analyzing Website</a:t>
          </a:r>
          <a:endParaRPr lang="en-IN" sz="1900" kern="1200" dirty="0"/>
        </a:p>
      </dsp:txBody>
      <dsp:txXfrm>
        <a:off x="4058542" y="2223851"/>
        <a:ext cx="2075245" cy="854843"/>
      </dsp:txXfrm>
    </dsp:sp>
    <dsp:sp modelId="{D5324A6E-F21D-4216-AF8F-A249CB2B6B21}">
      <dsp:nvSpPr>
        <dsp:cNvPr id="0" name=""/>
        <dsp:cNvSpPr/>
      </dsp:nvSpPr>
      <dsp:spPr>
        <a:xfrm>
          <a:off x="8827809" y="3591377"/>
          <a:ext cx="2094669" cy="81543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Suspicious code</a:t>
          </a:r>
          <a:endParaRPr lang="en-IN" sz="1900" kern="1200" dirty="0"/>
        </a:p>
      </dsp:txBody>
      <dsp:txXfrm>
        <a:off x="8827809" y="3591377"/>
        <a:ext cx="2094669" cy="815434"/>
      </dsp:txXfrm>
    </dsp:sp>
    <dsp:sp modelId="{7EA86205-DAFB-46E2-A798-128AE956A1C8}">
      <dsp:nvSpPr>
        <dsp:cNvPr id="0" name=""/>
        <dsp:cNvSpPr/>
      </dsp:nvSpPr>
      <dsp:spPr>
        <a:xfrm>
          <a:off x="5959695" y="3612296"/>
          <a:ext cx="2075245" cy="88060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Remove Malware</a:t>
          </a:r>
          <a:endParaRPr lang="en-IN" sz="1900" kern="1200" dirty="0"/>
        </a:p>
      </dsp:txBody>
      <dsp:txXfrm>
        <a:off x="5959695" y="3612296"/>
        <a:ext cx="2075245" cy="880605"/>
      </dsp:txXfrm>
    </dsp:sp>
    <dsp:sp modelId="{E7E505EF-89A6-4AC3-9BE0-565B17DF6BB7}">
      <dsp:nvSpPr>
        <dsp:cNvPr id="0" name=""/>
        <dsp:cNvSpPr/>
      </dsp:nvSpPr>
      <dsp:spPr>
        <a:xfrm>
          <a:off x="3414739" y="3706665"/>
          <a:ext cx="1747813" cy="80126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Successfully Removed</a:t>
          </a:r>
          <a:endParaRPr lang="en-IN" sz="1900" kern="1200" dirty="0"/>
        </a:p>
      </dsp:txBody>
      <dsp:txXfrm>
        <a:off x="3414739" y="3706665"/>
        <a:ext cx="1747813" cy="801264"/>
      </dsp:txXfrm>
    </dsp:sp>
    <dsp:sp modelId="{546B8C02-B18E-440B-9836-8F30A2359D81}">
      <dsp:nvSpPr>
        <dsp:cNvPr id="0" name=""/>
        <dsp:cNvSpPr/>
      </dsp:nvSpPr>
      <dsp:spPr>
        <a:xfrm>
          <a:off x="648156" y="3730194"/>
          <a:ext cx="2075245" cy="86387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Restore Website</a:t>
          </a:r>
          <a:endParaRPr lang="en-IN" sz="1900" kern="1200" dirty="0"/>
        </a:p>
      </dsp:txBody>
      <dsp:txXfrm>
        <a:off x="648156" y="3730194"/>
        <a:ext cx="2075245" cy="863870"/>
      </dsp:txXfrm>
    </dsp:sp>
    <dsp:sp modelId="{880B749F-1A3D-4533-95C6-1D9EBB0C30B7}">
      <dsp:nvSpPr>
        <dsp:cNvPr id="0" name=""/>
        <dsp:cNvSpPr/>
      </dsp:nvSpPr>
      <dsp:spPr>
        <a:xfrm>
          <a:off x="883842" y="2813685"/>
          <a:ext cx="1299373" cy="4106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End</a:t>
          </a:r>
          <a:endParaRPr lang="en-IN" sz="1900" kern="1200" dirty="0"/>
        </a:p>
      </dsp:txBody>
      <dsp:txXfrm>
        <a:off x="883842" y="2813685"/>
        <a:ext cx="1299373" cy="410649"/>
      </dsp:txXfrm>
    </dsp:sp>
    <dsp:sp modelId="{E495B138-D83C-4DA0-BE63-0F3635FE39F1}">
      <dsp:nvSpPr>
        <dsp:cNvPr id="0" name=""/>
        <dsp:cNvSpPr/>
      </dsp:nvSpPr>
      <dsp:spPr>
        <a:xfrm>
          <a:off x="1826522" y="247094"/>
          <a:ext cx="2075245" cy="9554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 </a:t>
          </a:r>
          <a:r>
            <a:rPr lang="en-US" sz="1900" kern="1200" dirty="0" err="1"/>
            <a:t>Malacious</a:t>
          </a:r>
          <a:r>
            <a:rPr lang="en-US" sz="1900" kern="1200" dirty="0"/>
            <a:t> website</a:t>
          </a:r>
          <a:endParaRPr lang="en-IN" sz="1900" kern="1200" dirty="0"/>
        </a:p>
      </dsp:txBody>
      <dsp:txXfrm>
        <a:off x="1826522" y="247094"/>
        <a:ext cx="2075245" cy="95541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8E6C30-116A-4F2F-A076-7DB6495EBAAC}" type="datetimeFigureOut">
              <a:rPr lang="en-IN" smtClean="0"/>
              <a:t>06-11-2023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634F41-E2A6-450D-B95E-C4B5D6A9A429}" type="slidenum">
              <a:rPr lang="en-IN" smtClean="0"/>
              <a:t>‹#›</a:t>
            </a:fld>
            <a:endParaRPr lang="en-IN"/>
          </a:p>
        </p:txBody>
      </p:sp>
    </p:spTree>
    <p:extLst>
      <p:ext uri="{BB962C8B-B14F-4D97-AF65-F5344CB8AC3E}">
        <p14:creationId xmlns:p14="http://schemas.microsoft.com/office/powerpoint/2010/main" val="3350613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F3C8E-115D-3D5E-C3A3-E408014C3A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D95BF53-1395-5D58-F8A9-AACDD88B5C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CD53C8B-AF76-ADF4-374B-665DDB51A49E}"/>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62FCD782-55E7-5366-32CA-7E40B9DA40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643218-F7BE-697D-7B4B-3E0AC7E00D6A}"/>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649872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D2A85-31A0-E74E-B8EB-03D319ADE5A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506B4B2-182E-CFA6-6996-F1644E6892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BE1840-0DC9-2C2F-EC3E-6BCB6062B7A7}"/>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A817CBB6-7E7B-D09C-A1C9-C7B26F885F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F0EBCA-E4F7-EEBD-0D06-FF6861AC6799}"/>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3916074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6DC87-52D4-E90A-202A-B2BC8443864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3A089F-A156-0DB5-DE63-9E39D40F93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9BD9E8-B918-8C61-4553-D3EE36532CF9}"/>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C404E597-8FFC-C9A1-F06F-2B2D88C1F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AB8AB3-B5C4-FF5A-0380-F6E6C8C75684}"/>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2317809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45F1C-77B0-9981-BCE6-248C3F8C6C9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07412A-C28D-4D29-8F7F-9B7967F491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0E7978-36B5-515C-0703-31455E9A5EFD}"/>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0F5C6B48-9B45-5E1D-DB45-E9B14E4545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FB79D1-152B-8C67-615B-14DE6880C602}"/>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2820228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0EC54-7547-CFDE-A573-4114D9F4CA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899E103-69DB-93B2-65F6-8DE964A1F0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3B3A20-2164-59EC-1CD4-1E37205ECAEC}"/>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B82A723D-409F-6FF0-1F62-923B72BF73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E6718D-2FE7-6DE1-33AB-F3514C5AB966}"/>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913392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C9E52-486D-66E4-6C7E-08E7108F055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A422A05-0060-18B4-46B7-3E65EF9D95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5C1818F-54B0-3B15-2847-FF16524E54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71556EB-67F4-C1AA-07EC-D978B6FCE501}"/>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6" name="Footer Placeholder 5">
            <a:extLst>
              <a:ext uri="{FF2B5EF4-FFF2-40B4-BE49-F238E27FC236}">
                <a16:creationId xmlns:a16="http://schemas.microsoft.com/office/drawing/2014/main" id="{D2D427C2-075C-CFEB-3770-9DFB2DEB8A9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B26767-7EA8-9885-6A77-8E3ACE211D23}"/>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98447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12C16-5939-B48B-8491-A8EB3FFAA74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BD28ADE-B61B-CBFB-64A4-CDA7A22282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D2DD6E-7DCD-369B-4631-F75C14F87E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CC2D8B9-7B87-4E2A-2DF1-B0EFD3FAE3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0753D0-2B50-9178-49C1-38EF34B767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FDAC934-7B8E-2486-2F8D-04CEC5DFBC0C}"/>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8" name="Footer Placeholder 7">
            <a:extLst>
              <a:ext uri="{FF2B5EF4-FFF2-40B4-BE49-F238E27FC236}">
                <a16:creationId xmlns:a16="http://schemas.microsoft.com/office/drawing/2014/main" id="{0957A380-B824-1E44-90A1-C2C561167B4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CFCC5B-7710-6B8B-DF3F-FD783307385A}"/>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3231408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3D246-D3C8-545B-D3D4-D84EF4A1615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5B3870D-4E85-18EE-E43A-958121D3A33A}"/>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4" name="Footer Placeholder 3">
            <a:extLst>
              <a:ext uri="{FF2B5EF4-FFF2-40B4-BE49-F238E27FC236}">
                <a16:creationId xmlns:a16="http://schemas.microsoft.com/office/drawing/2014/main" id="{9F034498-7BAA-9092-F91C-180F34AF5C3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3187D78-D303-8E24-6DB7-4324B721ECFA}"/>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1011101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59CF71-A8A9-FBAF-AE17-AAEAA77D9BA0}"/>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3" name="Footer Placeholder 2">
            <a:extLst>
              <a:ext uri="{FF2B5EF4-FFF2-40B4-BE49-F238E27FC236}">
                <a16:creationId xmlns:a16="http://schemas.microsoft.com/office/drawing/2014/main" id="{657DAEF5-346A-AE7F-B021-1FBC4771625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5370D9A-D006-E4FE-8C88-B5ACA9B232C1}"/>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3662779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82E4-2625-0249-83BD-A515E7EE68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04F994-8087-A6A8-E2EB-526024B591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7FA0057-4E71-D284-F489-0C156FE0DD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B4F6F7-8A7E-C7FE-A455-1DAACFFAFFB6}"/>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6" name="Footer Placeholder 5">
            <a:extLst>
              <a:ext uri="{FF2B5EF4-FFF2-40B4-BE49-F238E27FC236}">
                <a16:creationId xmlns:a16="http://schemas.microsoft.com/office/drawing/2014/main" id="{0E66CC27-08DF-7E57-8B58-D103C1E10E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04A2798-9906-26C1-07E3-BB4E6605F9EC}"/>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955330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BFF48-A37B-4593-B0A0-3614DB8BE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56CAD32-E443-460C-30C1-9D5F4E2DE8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654EF43-62D7-2707-9DE0-4BBD588334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081014-B820-77E2-BF2B-DE9F4C7BB676}"/>
              </a:ext>
            </a:extLst>
          </p:cNvPr>
          <p:cNvSpPr>
            <a:spLocks noGrp="1"/>
          </p:cNvSpPr>
          <p:nvPr>
            <p:ph type="dt" sz="half" idx="10"/>
          </p:nvPr>
        </p:nvSpPr>
        <p:spPr/>
        <p:txBody>
          <a:bodyPr/>
          <a:lstStyle/>
          <a:p>
            <a:fld id="{6FC34BFA-45FF-4286-9F8C-65C0094A0C11}" type="datetimeFigureOut">
              <a:rPr lang="en-IN" smtClean="0"/>
              <a:t>06-11-2023</a:t>
            </a:fld>
            <a:endParaRPr lang="en-IN"/>
          </a:p>
        </p:txBody>
      </p:sp>
      <p:sp>
        <p:nvSpPr>
          <p:cNvPr id="6" name="Footer Placeholder 5">
            <a:extLst>
              <a:ext uri="{FF2B5EF4-FFF2-40B4-BE49-F238E27FC236}">
                <a16:creationId xmlns:a16="http://schemas.microsoft.com/office/drawing/2014/main" id="{2BB244CD-C9EA-EE96-A0CC-7B4B42108B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B9EF61-CC78-E124-0182-5DC94E86BDFE}"/>
              </a:ext>
            </a:extLst>
          </p:cNvPr>
          <p:cNvSpPr>
            <a:spLocks noGrp="1"/>
          </p:cNvSpPr>
          <p:nvPr>
            <p:ph type="sldNum" sz="quarter" idx="12"/>
          </p:nvPr>
        </p:nvSpPr>
        <p:spPr/>
        <p:txBody>
          <a:bodyPr/>
          <a:lstStyle/>
          <a:p>
            <a:fld id="{F3548889-6E83-4CCB-8452-6A5617499CBD}" type="slidenum">
              <a:rPr lang="en-IN" smtClean="0"/>
              <a:t>‹#›</a:t>
            </a:fld>
            <a:endParaRPr lang="en-IN"/>
          </a:p>
        </p:txBody>
      </p:sp>
    </p:spTree>
    <p:extLst>
      <p:ext uri="{BB962C8B-B14F-4D97-AF65-F5344CB8AC3E}">
        <p14:creationId xmlns:p14="http://schemas.microsoft.com/office/powerpoint/2010/main" val="333940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7BCD23-F3C6-7D4A-9C33-9CBE7F8F35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A3B469-86DB-792A-15BA-D69CE85E85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8A8983-28FD-C0E4-6564-639D2AA642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C34BFA-45FF-4286-9F8C-65C0094A0C11}" type="datetimeFigureOut">
              <a:rPr lang="en-IN" smtClean="0"/>
              <a:t>06-11-2023</a:t>
            </a:fld>
            <a:endParaRPr lang="en-IN"/>
          </a:p>
        </p:txBody>
      </p:sp>
      <p:sp>
        <p:nvSpPr>
          <p:cNvPr id="5" name="Footer Placeholder 4">
            <a:extLst>
              <a:ext uri="{FF2B5EF4-FFF2-40B4-BE49-F238E27FC236}">
                <a16:creationId xmlns:a16="http://schemas.microsoft.com/office/drawing/2014/main" id="{585C5ED3-AA0F-E2A1-3476-7231BD4338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DF0540B-85D0-A1A3-476D-ED32096A22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548889-6E83-4CCB-8452-6A5617499CBD}" type="slidenum">
              <a:rPr lang="en-IN" smtClean="0"/>
              <a:t>‹#›</a:t>
            </a:fld>
            <a:endParaRPr lang="en-IN"/>
          </a:p>
        </p:txBody>
      </p:sp>
    </p:spTree>
    <p:extLst>
      <p:ext uri="{BB962C8B-B14F-4D97-AF65-F5344CB8AC3E}">
        <p14:creationId xmlns:p14="http://schemas.microsoft.com/office/powerpoint/2010/main" val="1581729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imperva.com/learn/application-security/malware-detection-and-removal/" TargetMode="External"/><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9.png"/><Relationship Id="rId5" Type="http://schemas.openxmlformats.org/officeDocument/2006/relationships/hyperlink" Target="https://www.avast.com/c-adware" TargetMode="Externa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www.crowdstrike.com/cybersecurity-101/what-is-a-ddos-attack/"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www.crowdstrike.com/cybersecurity-101/malware/rootkit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hyperlink" Target="https://www.avast.com/c-identity-theft" TargetMode="External"/><Relationship Id="rId3" Type="http://schemas.openxmlformats.org/officeDocument/2006/relationships/image" Target="../media/image1.png"/><Relationship Id="rId7" Type="http://schemas.openxmlformats.org/officeDocument/2006/relationships/hyperlink" Target="https://www.avast.com/c-pegasus-spyware" TargetMode="Externa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hyperlink" Target="https://www.avast.com/c-spyware" TargetMode="Externa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385" y="-489730"/>
            <a:ext cx="5293894" cy="2380476"/>
          </a:xfrm>
          <a:prstGeom prst="rect">
            <a:avLst/>
          </a:prstGeom>
        </p:spPr>
      </p:pic>
      <p:sp>
        <p:nvSpPr>
          <p:cNvPr id="6" name="TextBox 5">
            <a:extLst>
              <a:ext uri="{FF2B5EF4-FFF2-40B4-BE49-F238E27FC236}">
                <a16:creationId xmlns:a16="http://schemas.microsoft.com/office/drawing/2014/main" id="{A599D7CC-7ABF-8EE6-D4C5-D8784823D48E}"/>
              </a:ext>
            </a:extLst>
          </p:cNvPr>
          <p:cNvSpPr txBox="1"/>
          <p:nvPr/>
        </p:nvSpPr>
        <p:spPr>
          <a:xfrm>
            <a:off x="1361974" y="1615258"/>
            <a:ext cx="6285296" cy="369332"/>
          </a:xfrm>
          <a:prstGeom prst="rect">
            <a:avLst/>
          </a:prstGeom>
          <a:noFill/>
        </p:spPr>
        <p:txBody>
          <a:bodyPr wrap="square">
            <a:spAutoFit/>
          </a:bodyPr>
          <a:lstStyle/>
          <a:p>
            <a:endParaRPr lang="en-IN" dirty="0"/>
          </a:p>
        </p:txBody>
      </p:sp>
      <p:sp>
        <p:nvSpPr>
          <p:cNvPr id="7" name="TextBox 6">
            <a:extLst>
              <a:ext uri="{FF2B5EF4-FFF2-40B4-BE49-F238E27FC236}">
                <a16:creationId xmlns:a16="http://schemas.microsoft.com/office/drawing/2014/main" id="{C1C27BE1-75F7-33DE-0DA7-149210BFC650}"/>
              </a:ext>
            </a:extLst>
          </p:cNvPr>
          <p:cNvSpPr txBox="1"/>
          <p:nvPr/>
        </p:nvSpPr>
        <p:spPr>
          <a:xfrm>
            <a:off x="98399" y="1015457"/>
            <a:ext cx="12191999" cy="2693045"/>
          </a:xfrm>
          <a:prstGeom prst="rect">
            <a:avLst/>
          </a:prstGeom>
          <a:noFill/>
        </p:spPr>
        <p:txBody>
          <a:bodyPr wrap="square" rtlCol="0">
            <a:spAutoFit/>
          </a:bodyPr>
          <a:lstStyle/>
          <a:p>
            <a:pPr algn="ctr"/>
            <a:r>
              <a:rPr lang="en-US" sz="2000" dirty="0">
                <a:solidFill>
                  <a:schemeClr val="bg1"/>
                </a:solidFill>
              </a:rPr>
              <a:t>20 Mark Component Phase 1:</a:t>
            </a:r>
          </a:p>
          <a:p>
            <a:pPr algn="ctr"/>
            <a:endParaRPr lang="en-US" sz="2000" dirty="0">
              <a:solidFill>
                <a:schemeClr val="bg1"/>
              </a:solidFill>
            </a:endParaRPr>
          </a:p>
          <a:p>
            <a:pPr algn="ctr"/>
            <a:r>
              <a:rPr lang="en-US" sz="2000" u="sng" dirty="0">
                <a:solidFill>
                  <a:schemeClr val="bg1"/>
                </a:solidFill>
              </a:rPr>
              <a:t>CYE551</a:t>
            </a:r>
          </a:p>
          <a:p>
            <a:pPr algn="ctr"/>
            <a:endParaRPr lang="en-US" sz="3600" b="1" dirty="0">
              <a:solidFill>
                <a:schemeClr val="bg1"/>
              </a:solidFill>
            </a:endParaRPr>
          </a:p>
          <a:p>
            <a:pPr algn="ctr"/>
            <a:r>
              <a:rPr lang="en-US" sz="5500" b="1" dirty="0">
                <a:solidFill>
                  <a:srgbClr val="E33737"/>
                </a:solidFill>
                <a:latin typeface="Montserrat Black" panose="00000A00000000000000" pitchFamily="2" charset="0"/>
              </a:rPr>
              <a:t>Classification</a:t>
            </a:r>
            <a:r>
              <a:rPr lang="en-US" sz="5500" b="1" dirty="0">
                <a:solidFill>
                  <a:schemeClr val="accent1"/>
                </a:solidFill>
                <a:latin typeface="Montserrat Black" panose="00000A00000000000000" pitchFamily="2" charset="0"/>
              </a:rPr>
              <a:t> </a:t>
            </a:r>
            <a:r>
              <a:rPr lang="en-US" sz="5500" b="1" dirty="0">
                <a:solidFill>
                  <a:srgbClr val="E33737"/>
                </a:solidFill>
                <a:latin typeface="Montserrat Black" panose="00000A00000000000000" pitchFamily="2" charset="0"/>
              </a:rPr>
              <a:t>of Malware</a:t>
            </a:r>
            <a:endParaRPr lang="en-IN" sz="5500" b="1" dirty="0">
              <a:solidFill>
                <a:srgbClr val="E33737"/>
              </a:solidFill>
              <a:latin typeface="Montserrat Black" panose="00000A00000000000000" pitchFamily="2" charset="0"/>
            </a:endParaRPr>
          </a:p>
          <a:p>
            <a:pPr algn="ctr"/>
            <a:endParaRPr lang="en-IN" dirty="0"/>
          </a:p>
        </p:txBody>
      </p:sp>
      <p:sp>
        <p:nvSpPr>
          <p:cNvPr id="9" name="TextBox 8">
            <a:extLst>
              <a:ext uri="{FF2B5EF4-FFF2-40B4-BE49-F238E27FC236}">
                <a16:creationId xmlns:a16="http://schemas.microsoft.com/office/drawing/2014/main" id="{09F36A73-F0A7-0409-8AAA-46D3D743361C}"/>
              </a:ext>
            </a:extLst>
          </p:cNvPr>
          <p:cNvSpPr txBox="1"/>
          <p:nvPr/>
        </p:nvSpPr>
        <p:spPr>
          <a:xfrm>
            <a:off x="-375385" y="3802346"/>
            <a:ext cx="12192000" cy="1200329"/>
          </a:xfrm>
          <a:prstGeom prst="rect">
            <a:avLst/>
          </a:prstGeom>
          <a:noFill/>
        </p:spPr>
        <p:txBody>
          <a:bodyPr wrap="square" rtlCol="0">
            <a:spAutoFit/>
          </a:bodyPr>
          <a:lstStyle/>
          <a:p>
            <a:pPr algn="ctr"/>
            <a:r>
              <a:rPr lang="en-US" dirty="0">
                <a:solidFill>
                  <a:schemeClr val="bg1"/>
                </a:solidFill>
                <a:latin typeface="Montserrat medium" panose="00000600000000000000" pitchFamily="2" charset="0"/>
              </a:rPr>
              <a:t>ANU S M            1MS22CY010</a:t>
            </a:r>
          </a:p>
          <a:p>
            <a:pPr algn="ctr"/>
            <a:r>
              <a:rPr lang="en-US" dirty="0">
                <a:solidFill>
                  <a:schemeClr val="bg1"/>
                </a:solidFill>
                <a:latin typeface="Montserrat medium" panose="00000600000000000000" pitchFamily="2" charset="0"/>
              </a:rPr>
              <a:t>Meghana K 	1MS22CY402</a:t>
            </a:r>
          </a:p>
          <a:p>
            <a:pPr algn="ctr"/>
            <a:r>
              <a:rPr lang="en-US" dirty="0">
                <a:solidFill>
                  <a:schemeClr val="bg1"/>
                </a:solidFill>
                <a:latin typeface="Montserrat medium" panose="00000600000000000000" pitchFamily="2" charset="0"/>
              </a:rPr>
              <a:t>M Chaithra	1MS22CY028</a:t>
            </a:r>
          </a:p>
          <a:p>
            <a:pPr algn="ctr"/>
            <a:r>
              <a:rPr lang="en-US" dirty="0">
                <a:solidFill>
                  <a:schemeClr val="bg1"/>
                </a:solidFill>
                <a:latin typeface="Montserrat medium" panose="00000600000000000000" pitchFamily="2" charset="0"/>
              </a:rPr>
              <a:t>N </a:t>
            </a:r>
            <a:r>
              <a:rPr lang="en-US" dirty="0" err="1">
                <a:solidFill>
                  <a:schemeClr val="bg1"/>
                </a:solidFill>
                <a:latin typeface="Montserrat medium" panose="00000600000000000000" pitchFamily="2" charset="0"/>
              </a:rPr>
              <a:t>Nagamani</a:t>
            </a:r>
            <a:r>
              <a:rPr lang="en-US" dirty="0">
                <a:solidFill>
                  <a:schemeClr val="bg1"/>
                </a:solidFill>
                <a:latin typeface="Montserrat medium" panose="00000600000000000000" pitchFamily="2" charset="0"/>
              </a:rPr>
              <a:t>	1MS22CY403</a:t>
            </a:r>
          </a:p>
        </p:txBody>
      </p:sp>
      <p:sp>
        <p:nvSpPr>
          <p:cNvPr id="11" name="TextBox 10">
            <a:extLst>
              <a:ext uri="{FF2B5EF4-FFF2-40B4-BE49-F238E27FC236}">
                <a16:creationId xmlns:a16="http://schemas.microsoft.com/office/drawing/2014/main" id="{5B5D0EFF-84EC-4CB1-F019-9042DF17DEFA}"/>
              </a:ext>
            </a:extLst>
          </p:cNvPr>
          <p:cNvSpPr txBox="1"/>
          <p:nvPr/>
        </p:nvSpPr>
        <p:spPr>
          <a:xfrm>
            <a:off x="1" y="5037201"/>
            <a:ext cx="12191999" cy="1785104"/>
          </a:xfrm>
          <a:prstGeom prst="rect">
            <a:avLst/>
          </a:prstGeom>
          <a:noFill/>
        </p:spPr>
        <p:txBody>
          <a:bodyPr wrap="square" rtlCol="0">
            <a:spAutoFit/>
          </a:bodyPr>
          <a:lstStyle/>
          <a:p>
            <a:pPr marL="12700" algn="ctr" rtl="0">
              <a:spcBef>
                <a:spcPts val="960"/>
              </a:spcBef>
              <a:spcAft>
                <a:spcPts val="0"/>
              </a:spcAft>
            </a:pPr>
            <a:r>
              <a:rPr lang="en-US" sz="1800" b="1" i="0" u="none" strike="noStrike" dirty="0">
                <a:solidFill>
                  <a:schemeClr val="bg1"/>
                </a:solidFill>
                <a:effectLst/>
                <a:latin typeface="Calibri" panose="020F0502020204030204" pitchFamily="34" charset="0"/>
              </a:rPr>
              <a:t>Mrs. Shubha Vibhu </a:t>
            </a:r>
            <a:r>
              <a:rPr lang="en-US" sz="1800" b="1" i="0" u="none" strike="noStrike" dirty="0" err="1">
                <a:solidFill>
                  <a:schemeClr val="bg1"/>
                </a:solidFill>
                <a:effectLst/>
                <a:latin typeface="Calibri" panose="020F0502020204030204" pitchFamily="34" charset="0"/>
              </a:rPr>
              <a:t>Malige</a:t>
            </a:r>
            <a:endParaRPr lang="en-US" b="0" dirty="0">
              <a:solidFill>
                <a:schemeClr val="bg1"/>
              </a:solidFill>
              <a:effectLst/>
            </a:endParaRPr>
          </a:p>
          <a:p>
            <a:pPr marL="12700" algn="ctr" rtl="0">
              <a:spcBef>
                <a:spcPts val="640"/>
              </a:spcBef>
              <a:spcAft>
                <a:spcPts val="0"/>
              </a:spcAft>
            </a:pPr>
            <a:r>
              <a:rPr lang="en-US" sz="1800" b="1" i="0" u="none" strike="noStrike" dirty="0">
                <a:solidFill>
                  <a:schemeClr val="bg1"/>
                </a:solidFill>
                <a:effectLst/>
                <a:latin typeface="Calibri" panose="020F0502020204030204" pitchFamily="34" charset="0"/>
              </a:rPr>
              <a:t>Assistant Professor</a:t>
            </a:r>
            <a:endParaRPr lang="en-US" dirty="0">
              <a:solidFill>
                <a:schemeClr val="bg1"/>
              </a:solidFill>
            </a:endParaRPr>
          </a:p>
          <a:p>
            <a:pPr marL="12700" algn="ctr" rtl="0">
              <a:spcBef>
                <a:spcPts val="640"/>
              </a:spcBef>
              <a:spcAft>
                <a:spcPts val="0"/>
              </a:spcAft>
            </a:pPr>
            <a:r>
              <a:rPr lang="en-US" sz="1800" b="1" i="0" u="none" strike="noStrike" dirty="0">
                <a:solidFill>
                  <a:schemeClr val="bg1"/>
                </a:solidFill>
                <a:effectLst/>
                <a:latin typeface="Calibri" panose="020F0502020204030204" pitchFamily="34" charset="0"/>
              </a:rPr>
              <a:t>Department of CSE(Cyber Security), MSRIT</a:t>
            </a:r>
          </a:p>
          <a:p>
            <a:pPr marL="12700" algn="ctr" rtl="0">
              <a:spcBef>
                <a:spcPts val="640"/>
              </a:spcBef>
              <a:spcAft>
                <a:spcPts val="0"/>
              </a:spcAft>
            </a:pPr>
            <a:endParaRPr lang="en-US" sz="1800" b="1" i="0" u="none" strike="noStrike" dirty="0">
              <a:solidFill>
                <a:schemeClr val="bg1"/>
              </a:solidFill>
              <a:effectLst/>
              <a:latin typeface="Calibri" panose="020F0502020204030204" pitchFamily="34" charset="0"/>
            </a:endParaRPr>
          </a:p>
          <a:p>
            <a:pPr marL="12700" algn="ctr" rtl="0">
              <a:spcBef>
                <a:spcPts val="640"/>
              </a:spcBef>
              <a:spcAft>
                <a:spcPts val="0"/>
              </a:spcAft>
            </a:pPr>
            <a:r>
              <a:rPr lang="en-US" sz="1800" b="0" i="0" u="none" strike="noStrike" dirty="0">
                <a:solidFill>
                  <a:schemeClr val="bg1"/>
                </a:solidFill>
                <a:effectLst/>
                <a:latin typeface="Calibri" panose="020F0502020204030204" pitchFamily="34" charset="0"/>
              </a:rPr>
              <a:t>B.E 5</a:t>
            </a:r>
            <a:r>
              <a:rPr lang="en-US" sz="1800" b="0" i="0" u="none" strike="noStrike" baseline="30000" dirty="0">
                <a:solidFill>
                  <a:schemeClr val="bg1"/>
                </a:solidFill>
                <a:effectLst/>
                <a:latin typeface="Calibri" panose="020F0502020204030204" pitchFamily="34" charset="0"/>
              </a:rPr>
              <a:t>th</a:t>
            </a:r>
            <a:r>
              <a:rPr lang="en-US" sz="1800" b="0" i="0" u="none" strike="noStrike" dirty="0">
                <a:solidFill>
                  <a:schemeClr val="bg1"/>
                </a:solidFill>
                <a:effectLst/>
                <a:latin typeface="Calibri" panose="020F0502020204030204" pitchFamily="34" charset="0"/>
              </a:rPr>
              <a:t> Sem in CSE(Cyber Security)</a:t>
            </a:r>
            <a:endParaRPr lang="en-IN" dirty="0"/>
          </a:p>
        </p:txBody>
      </p:sp>
      <p:sp>
        <p:nvSpPr>
          <p:cNvPr id="2" name="Title 1">
            <a:extLst>
              <a:ext uri="{FF2B5EF4-FFF2-40B4-BE49-F238E27FC236}">
                <a16:creationId xmlns:a16="http://schemas.microsoft.com/office/drawing/2014/main" id="{86F779A1-759F-623C-1D3A-E3EB1888A510}"/>
              </a:ext>
            </a:extLst>
          </p:cNvPr>
          <p:cNvSpPr>
            <a:spLocks noGrp="1"/>
          </p:cNvSpPr>
          <p:nvPr>
            <p:ph type="ctrTitle"/>
          </p:nvPr>
        </p:nvSpPr>
        <p:spPr>
          <a:xfrm>
            <a:off x="1383086" y="1167516"/>
            <a:ext cx="9144000" cy="2387600"/>
          </a:xfrm>
        </p:spPr>
        <p:txBody>
          <a:bodyPr/>
          <a:lstStyle/>
          <a:p>
            <a:endParaRPr lang="en-IN" dirty="0"/>
          </a:p>
        </p:txBody>
      </p:sp>
      <p:sp>
        <p:nvSpPr>
          <p:cNvPr id="3" name="Subtitle 2">
            <a:extLst>
              <a:ext uri="{FF2B5EF4-FFF2-40B4-BE49-F238E27FC236}">
                <a16:creationId xmlns:a16="http://schemas.microsoft.com/office/drawing/2014/main" id="{5D91BA9D-EC5A-A487-B1EF-B7190B2193A7}"/>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1836945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304" y="-568100"/>
            <a:ext cx="5293894" cy="2380476"/>
          </a:xfrm>
          <a:prstGeom prst="rect">
            <a:avLst/>
          </a:prstGeom>
        </p:spPr>
      </p:pic>
      <p:sp>
        <p:nvSpPr>
          <p:cNvPr id="3" name="TextBox 2">
            <a:extLst>
              <a:ext uri="{FF2B5EF4-FFF2-40B4-BE49-F238E27FC236}">
                <a16:creationId xmlns:a16="http://schemas.microsoft.com/office/drawing/2014/main" id="{E2AF8F3A-C162-F270-5BA0-4A55F05C8573}"/>
              </a:ext>
            </a:extLst>
          </p:cNvPr>
          <p:cNvSpPr txBox="1"/>
          <p:nvPr/>
        </p:nvSpPr>
        <p:spPr>
          <a:xfrm>
            <a:off x="4957590" y="308472"/>
            <a:ext cx="4715906" cy="923330"/>
          </a:xfrm>
          <a:prstGeom prst="rect">
            <a:avLst/>
          </a:prstGeom>
          <a:noFill/>
        </p:spPr>
        <p:txBody>
          <a:bodyPr wrap="none" rtlCol="0">
            <a:spAutoFit/>
          </a:bodyPr>
          <a:lstStyle/>
          <a:p>
            <a:r>
              <a:rPr lang="en-US" sz="3600" dirty="0">
                <a:solidFill>
                  <a:srgbClr val="E33737"/>
                </a:solidFill>
                <a:latin typeface="Times New Roman" panose="02020603050405020304" pitchFamily="18" charset="0"/>
                <a:cs typeface="Times New Roman" panose="02020603050405020304" pitchFamily="18" charset="0"/>
              </a:rPr>
              <a:t>TYPES OF MALWARE</a:t>
            </a:r>
          </a:p>
          <a:p>
            <a:endParaRPr lang="en-IN" dirty="0">
              <a:solidFill>
                <a:srgbClr val="E33737"/>
              </a:solidFill>
            </a:endParaRPr>
          </a:p>
        </p:txBody>
      </p:sp>
      <p:pic>
        <p:nvPicPr>
          <p:cNvPr id="15" name="Picture 14">
            <a:extLst>
              <a:ext uri="{FF2B5EF4-FFF2-40B4-BE49-F238E27FC236}">
                <a16:creationId xmlns:a16="http://schemas.microsoft.com/office/drawing/2014/main" id="{88C7C0E8-F8DB-5145-361E-DF8F6B870DD9}"/>
              </a:ext>
            </a:extLst>
          </p:cNvPr>
          <p:cNvPicPr>
            <a:picLocks noChangeAspect="1"/>
          </p:cNvPicPr>
          <p:nvPr/>
        </p:nvPicPr>
        <p:blipFill>
          <a:blip r:embed="rId4"/>
          <a:stretch>
            <a:fillRect/>
          </a:stretch>
        </p:blipFill>
        <p:spPr>
          <a:xfrm>
            <a:off x="893684" y="1244105"/>
            <a:ext cx="3094422" cy="2931287"/>
          </a:xfrm>
          <a:prstGeom prst="ellipse">
            <a:avLst/>
          </a:prstGeom>
          <a:ln>
            <a:noFill/>
          </a:ln>
          <a:effectLst>
            <a:softEdge rad="112500"/>
          </a:effectLst>
        </p:spPr>
      </p:pic>
      <p:sp>
        <p:nvSpPr>
          <p:cNvPr id="16" name="TextBox 15">
            <a:extLst>
              <a:ext uri="{FF2B5EF4-FFF2-40B4-BE49-F238E27FC236}">
                <a16:creationId xmlns:a16="http://schemas.microsoft.com/office/drawing/2014/main" id="{30F432F7-4D07-AC7A-8C3D-EB18124DBFC3}"/>
              </a:ext>
            </a:extLst>
          </p:cNvPr>
          <p:cNvSpPr txBox="1"/>
          <p:nvPr/>
        </p:nvSpPr>
        <p:spPr>
          <a:xfrm>
            <a:off x="4708641" y="1311784"/>
            <a:ext cx="5913161" cy="3416320"/>
          </a:xfrm>
          <a:prstGeom prst="rect">
            <a:avLst/>
          </a:prstGeom>
          <a:noFill/>
        </p:spPr>
        <p:txBody>
          <a:bodyPr wrap="square" rtlCol="0">
            <a:spAutoFit/>
          </a:bodyPr>
          <a:lstStyle/>
          <a:p>
            <a:r>
              <a:rPr lang="en-US" dirty="0">
                <a:solidFill>
                  <a:srgbClr val="E33737"/>
                </a:solidFill>
                <a:latin typeface="Times New Roman" panose="02020603050405020304" pitchFamily="18" charset="0"/>
                <a:cs typeface="Times New Roman" panose="02020603050405020304" pitchFamily="18" charset="0"/>
              </a:rPr>
              <a:t>Adware</a:t>
            </a:r>
          </a:p>
          <a:p>
            <a:pPr algn="just"/>
            <a:r>
              <a:rPr kumimoji="0" lang="en-US" altLang="en-US" sz="1800" b="0" i="0" u="none" strike="noStrike" cap="none" normalizeH="0" baseline="0" dirty="0">
                <a:ln>
                  <a:noFill/>
                </a:ln>
                <a:solidFill>
                  <a:srgbClr val="CCCBCB"/>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Adware</a:t>
            </a:r>
            <a:r>
              <a:rPr kumimoji="0" lang="en-US" altLang="en-US" sz="1800" b="0" i="0" u="none" strike="noStrike" cap="none" normalizeH="0" baseline="0" dirty="0">
                <a:ln>
                  <a:noFill/>
                </a:ln>
                <a:solidFill>
                  <a:srgbClr val="CCCBCB"/>
                </a:solidFill>
                <a:effectLst/>
                <a:latin typeface="Times New Roman" panose="02020603050405020304" pitchFamily="18" charset="0"/>
                <a:cs typeface="Times New Roman" panose="02020603050405020304" pitchFamily="18" charset="0"/>
              </a:rPr>
              <a:t> is used to create revenue for the malware developer by bombarding an infected device with unwanted advertisements. Common types of adware include free games or browser toolbars. These types of adware collect personal data about the victim, and then use it to personalize the ads they display. Though most adware is legally installed, it’s certainly no less annoying than other types of malware.</a:t>
            </a:r>
          </a:p>
          <a:p>
            <a:pPr algn="just"/>
            <a:r>
              <a:rPr lang="en-US" altLang="en-US" dirty="0">
                <a:solidFill>
                  <a:srgbClr val="CCCBCB"/>
                </a:solidFill>
                <a:latin typeface="Times New Roman" panose="02020603050405020304" pitchFamily="18" charset="0"/>
                <a:cs typeface="Times New Roman" panose="02020603050405020304" pitchFamily="18" charset="0"/>
              </a:rPr>
              <a:t>	</a:t>
            </a:r>
          </a:p>
          <a:p>
            <a:pPr algn="just"/>
            <a:r>
              <a:rPr lang="en-US" altLang="en-US" dirty="0">
                <a:solidFill>
                  <a:srgbClr val="CCCBCB"/>
                </a:solidFill>
                <a:latin typeface="Times New Roman" panose="02020603050405020304" pitchFamily="18" charset="0"/>
                <a:cs typeface="Times New Roman" panose="02020603050405020304" pitchFamily="18" charset="0"/>
              </a:rPr>
              <a:t>	Fireball</a:t>
            </a:r>
          </a:p>
          <a:p>
            <a:pPr algn="just"/>
            <a:r>
              <a:rPr kumimoji="0" lang="en-US" altLang="en-US" sz="1800" b="0" i="0" u="none" strike="noStrike" cap="none" normalizeH="0" baseline="0" dirty="0">
                <a:ln>
                  <a:noFill/>
                </a:ln>
                <a:solidFill>
                  <a:srgbClr val="CCCBCB"/>
                </a:solidFill>
                <a:effectLst/>
                <a:latin typeface="Times New Roman" panose="02020603050405020304" pitchFamily="18" charset="0"/>
                <a:cs typeface="Times New Roman" panose="02020603050405020304" pitchFamily="18" charset="0"/>
              </a:rPr>
              <a:t>	</a:t>
            </a:r>
            <a:r>
              <a:rPr lang="en-US" altLang="en-US" dirty="0" err="1">
                <a:solidFill>
                  <a:srgbClr val="CCCBCB"/>
                </a:solidFill>
                <a:latin typeface="Times New Roman" panose="02020603050405020304" pitchFamily="18" charset="0"/>
                <a:cs typeface="Times New Roman" panose="02020603050405020304" pitchFamily="18" charset="0"/>
              </a:rPr>
              <a:t>CoolWebSearch</a:t>
            </a:r>
            <a:r>
              <a:rPr lang="en-US" altLang="en-US" dirty="0">
                <a:solidFill>
                  <a:srgbClr val="CCCBCB"/>
                </a:solidFill>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dirty="0">
              <a:ln>
                <a:noFill/>
              </a:ln>
              <a:solidFill>
                <a:srgbClr val="CCCBCB"/>
              </a:solidFill>
              <a:effectLst/>
              <a:latin typeface="Times New Roman" panose="02020603050405020304" pitchFamily="18" charset="0"/>
              <a:cs typeface="Times New Roman" panose="02020603050405020304" pitchFamily="18" charset="0"/>
            </a:endParaRPr>
          </a:p>
          <a:p>
            <a:endParaRPr lang="en-IN" dirty="0">
              <a:solidFill>
                <a:srgbClr val="E33737"/>
              </a:solidFill>
            </a:endParaRPr>
          </a:p>
        </p:txBody>
      </p:sp>
      <p:pic>
        <p:nvPicPr>
          <p:cNvPr id="2" name="Picture 1">
            <a:extLst>
              <a:ext uri="{FF2B5EF4-FFF2-40B4-BE49-F238E27FC236}">
                <a16:creationId xmlns:a16="http://schemas.microsoft.com/office/drawing/2014/main" id="{B11334DB-1954-EF5C-9AC1-92636FC8CCCF}"/>
              </a:ext>
            </a:extLst>
          </p:cNvPr>
          <p:cNvPicPr>
            <a:picLocks noChangeAspect="1"/>
          </p:cNvPicPr>
          <p:nvPr/>
        </p:nvPicPr>
        <p:blipFill>
          <a:blip r:embed="rId6"/>
          <a:stretch>
            <a:fillRect/>
          </a:stretch>
        </p:blipFill>
        <p:spPr>
          <a:xfrm>
            <a:off x="8482988" y="3682278"/>
            <a:ext cx="3327239" cy="2867250"/>
          </a:xfrm>
          <a:prstGeom prst="ellipse">
            <a:avLst/>
          </a:prstGeom>
          <a:ln>
            <a:noFill/>
          </a:ln>
          <a:effectLst>
            <a:softEdge rad="112500"/>
          </a:effectLst>
        </p:spPr>
      </p:pic>
      <p:sp>
        <p:nvSpPr>
          <p:cNvPr id="5" name="TextBox 4">
            <a:extLst>
              <a:ext uri="{FF2B5EF4-FFF2-40B4-BE49-F238E27FC236}">
                <a16:creationId xmlns:a16="http://schemas.microsoft.com/office/drawing/2014/main" id="{A45BC674-B457-B276-7033-C6C817FFCCB6}"/>
              </a:ext>
            </a:extLst>
          </p:cNvPr>
          <p:cNvSpPr txBox="1"/>
          <p:nvPr/>
        </p:nvSpPr>
        <p:spPr>
          <a:xfrm>
            <a:off x="561861" y="4377239"/>
            <a:ext cx="7238081" cy="120032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dirty="0">
                <a:solidFill>
                  <a:srgbClr val="E33737"/>
                </a:solidFill>
                <a:latin typeface="Times New Roman" panose="02020603050405020304" pitchFamily="18" charset="0"/>
                <a:cs typeface="Times New Roman" panose="02020603050405020304" pitchFamily="18" charset="0"/>
              </a:rPr>
              <a:t>Trojans</a:t>
            </a:r>
          </a:p>
          <a:p>
            <a:pPr lvl="0" algn="just" eaLnBrk="0" fontAlgn="base" hangingPunct="0">
              <a:spcBef>
                <a:spcPct val="0"/>
              </a:spcBef>
              <a:spcAft>
                <a:spcPct val="0"/>
              </a:spcAft>
            </a:pPr>
            <a:r>
              <a:rPr lang="en-US" dirty="0">
                <a:solidFill>
                  <a:srgbClr val="CCCBCB"/>
                </a:solidFill>
                <a:latin typeface="Times New Roman" panose="02020603050405020304" pitchFamily="18" charset="0"/>
                <a:cs typeface="Times New Roman" panose="02020603050405020304" pitchFamily="18" charset="0"/>
              </a:rPr>
              <a:t>Trojans are deceptive programs that appear to perform one function, but in fact perform another, </a:t>
            </a:r>
            <a:r>
              <a:rPr lang="en-US" dirty="0">
                <a:solidFill>
                  <a:srgbClr val="CCCBCB"/>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malicious function</a:t>
            </a:r>
            <a:r>
              <a:rPr lang="en-US" dirty="0">
                <a:solidFill>
                  <a:srgbClr val="CCCBCB"/>
                </a:solidFill>
                <a:latin typeface="Times New Roman" panose="02020603050405020304" pitchFamily="18" charset="0"/>
                <a:cs typeface="Times New Roman" panose="02020603050405020304" pitchFamily="18" charset="0"/>
              </a:rPr>
              <a:t>. They might be disguised as free software, videos or music, or seemingly legitimate advertisements.</a:t>
            </a:r>
            <a:endParaRPr lang="en-US" b="0" i="0" dirty="0">
              <a:solidFill>
                <a:srgbClr val="CCCBCB"/>
              </a:solidFill>
              <a:effectLst/>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10558103"/>
      </p:ext>
    </p:extLst>
  </p:cSld>
  <p:clrMapOvr>
    <a:masterClrMapping/>
  </p:clrMapOvr>
  <mc:AlternateContent xmlns:mc="http://schemas.openxmlformats.org/markup-compatibility/2006" xmlns:p14="http://schemas.microsoft.com/office/powerpoint/2010/main">
    <mc:Choice Requires="p14">
      <p:transition spd="slow" p14:dur="2000" advTm="93705"/>
    </mc:Choice>
    <mc:Fallback xmlns="">
      <p:transition spd="slow" advTm="937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2" presetClass="emph" presetSubtype="0" fill="hold" nodeType="clickEffect">
                                  <p:stCondLst>
                                    <p:cond delay="0"/>
                                  </p:stCondLst>
                                  <p:childTnLst>
                                    <p:animRot by="120000">
                                      <p:cBhvr>
                                        <p:cTn id="11" dur="100" fill="hold">
                                          <p:stCondLst>
                                            <p:cond delay="0"/>
                                          </p:stCondLst>
                                        </p:cTn>
                                        <p:tgtEl>
                                          <p:spTgt spid="15"/>
                                        </p:tgtEl>
                                        <p:attrNameLst>
                                          <p:attrName>r</p:attrName>
                                        </p:attrNameLst>
                                      </p:cBhvr>
                                    </p:animRot>
                                    <p:animRot by="-240000">
                                      <p:cBhvr>
                                        <p:cTn id="12" dur="200" fill="hold">
                                          <p:stCondLst>
                                            <p:cond delay="200"/>
                                          </p:stCondLst>
                                        </p:cTn>
                                        <p:tgtEl>
                                          <p:spTgt spid="15"/>
                                        </p:tgtEl>
                                        <p:attrNameLst>
                                          <p:attrName>r</p:attrName>
                                        </p:attrNameLst>
                                      </p:cBhvr>
                                    </p:animRot>
                                    <p:animRot by="240000">
                                      <p:cBhvr>
                                        <p:cTn id="13" dur="200" fill="hold">
                                          <p:stCondLst>
                                            <p:cond delay="400"/>
                                          </p:stCondLst>
                                        </p:cTn>
                                        <p:tgtEl>
                                          <p:spTgt spid="15"/>
                                        </p:tgtEl>
                                        <p:attrNameLst>
                                          <p:attrName>r</p:attrName>
                                        </p:attrNameLst>
                                      </p:cBhvr>
                                    </p:animRot>
                                    <p:animRot by="-240000">
                                      <p:cBhvr>
                                        <p:cTn id="14" dur="200" fill="hold">
                                          <p:stCondLst>
                                            <p:cond delay="600"/>
                                          </p:stCondLst>
                                        </p:cTn>
                                        <p:tgtEl>
                                          <p:spTgt spid="15"/>
                                        </p:tgtEl>
                                        <p:attrNameLst>
                                          <p:attrName>r</p:attrName>
                                        </p:attrNameLst>
                                      </p:cBhvr>
                                    </p:animRot>
                                    <p:animRot by="120000">
                                      <p:cBhvr>
                                        <p:cTn id="15" dur="200" fill="hold">
                                          <p:stCondLst>
                                            <p:cond delay="800"/>
                                          </p:stCondLst>
                                        </p:cTn>
                                        <p:tgtEl>
                                          <p:spTgt spid="15"/>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2" presetClass="entr" presetSubtype="12"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0-#ppt_w/2"/>
                                          </p:val>
                                        </p:tav>
                                        <p:tav tm="100000">
                                          <p:val>
                                            <p:strVal val="#ppt_x"/>
                                          </p:val>
                                        </p:tav>
                                      </p:tavLst>
                                    </p:anim>
                                    <p:anim calcmode="lin" valueType="num">
                                      <p:cBhvr additive="base">
                                        <p:cTn id="2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6" fill="hold" nodeType="click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1+#ppt_w/2"/>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 fill="hold"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 calcmode="lin" valueType="num">
                                      <p:cBhvr additive="base">
                                        <p:cTn id="3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1" fill="hold" nodeType="clickEffect">
                                  <p:stCondLst>
                                    <p:cond delay="0"/>
                                  </p:stCondLst>
                                  <p:childTnLst>
                                    <p:set>
                                      <p:cBhvr>
                                        <p:cTn id="37" dur="1" fill="hold">
                                          <p:stCondLst>
                                            <p:cond delay="0"/>
                                          </p:stCondLst>
                                        </p:cTn>
                                        <p:tgtEl>
                                          <p:spTgt spid="5">
                                            <p:txEl>
                                              <p:pRg st="1" end="1"/>
                                            </p:txEl>
                                          </p:spTgt>
                                        </p:tgtEl>
                                        <p:attrNameLst>
                                          <p:attrName>style.visibility</p:attrName>
                                        </p:attrNameLst>
                                      </p:cBhvr>
                                      <p:to>
                                        <p:strVal val="visible"/>
                                      </p:to>
                                    </p:set>
                                    <p:anim calcmode="lin" valueType="num">
                                      <p:cBhvr additive="base">
                                        <p:cTn id="38"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5">
                                            <p:txEl>
                                              <p:pRg st="1" end="1"/>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3" name="TextBox 2">
            <a:extLst>
              <a:ext uri="{FF2B5EF4-FFF2-40B4-BE49-F238E27FC236}">
                <a16:creationId xmlns:a16="http://schemas.microsoft.com/office/drawing/2014/main" id="{E2AF8F3A-C162-F270-5BA0-4A55F05C8573}"/>
              </a:ext>
            </a:extLst>
          </p:cNvPr>
          <p:cNvSpPr txBox="1"/>
          <p:nvPr/>
        </p:nvSpPr>
        <p:spPr>
          <a:xfrm>
            <a:off x="4957590" y="308472"/>
            <a:ext cx="4715906" cy="923330"/>
          </a:xfrm>
          <a:prstGeom prst="rect">
            <a:avLst/>
          </a:prstGeom>
          <a:noFill/>
        </p:spPr>
        <p:txBody>
          <a:bodyPr wrap="none" rtlCol="0">
            <a:spAutoFit/>
          </a:bodyPr>
          <a:lstStyle/>
          <a:p>
            <a:r>
              <a:rPr lang="en-US" sz="3600" dirty="0">
                <a:solidFill>
                  <a:srgbClr val="E33737"/>
                </a:solidFill>
                <a:latin typeface="Times New Roman" panose="02020603050405020304" pitchFamily="18" charset="0"/>
                <a:cs typeface="Times New Roman" panose="02020603050405020304" pitchFamily="18" charset="0"/>
              </a:rPr>
              <a:t>TYPES OF MALWARE</a:t>
            </a:r>
          </a:p>
          <a:p>
            <a:endParaRPr lang="en-IN" dirty="0">
              <a:solidFill>
                <a:srgbClr val="E33737"/>
              </a:solidFill>
            </a:endParaRPr>
          </a:p>
        </p:txBody>
      </p:sp>
      <p:sp>
        <p:nvSpPr>
          <p:cNvPr id="6" name="TextBox 5">
            <a:extLst>
              <a:ext uri="{FF2B5EF4-FFF2-40B4-BE49-F238E27FC236}">
                <a16:creationId xmlns:a16="http://schemas.microsoft.com/office/drawing/2014/main" id="{DA55ED28-CBDB-8FAC-C035-E14555AD6506}"/>
              </a:ext>
            </a:extLst>
          </p:cNvPr>
          <p:cNvSpPr txBox="1"/>
          <p:nvPr/>
        </p:nvSpPr>
        <p:spPr>
          <a:xfrm>
            <a:off x="411007" y="3870045"/>
            <a:ext cx="5971144" cy="2585323"/>
          </a:xfrm>
          <a:prstGeom prst="rect">
            <a:avLst/>
          </a:prstGeom>
          <a:noFill/>
        </p:spPr>
        <p:txBody>
          <a:bodyPr wrap="square" rtlCol="0">
            <a:spAutoFit/>
          </a:bodyPr>
          <a:lstStyle/>
          <a:p>
            <a:pPr algn="ctr"/>
            <a:r>
              <a:rPr lang="en-US" dirty="0">
                <a:solidFill>
                  <a:srgbClr val="FF0000"/>
                </a:solidFill>
                <a:latin typeface="Times New Roman" panose="02020603050405020304" pitchFamily="18" charset="0"/>
                <a:cs typeface="Times New Roman" panose="02020603050405020304" pitchFamily="18" charset="0"/>
              </a:rPr>
              <a:t>Worms</a:t>
            </a:r>
          </a:p>
          <a:p>
            <a:pPr algn="just"/>
            <a:endParaRPr lang="en-US" dirty="0">
              <a:solidFill>
                <a:srgbClr val="FF0000"/>
              </a:solidFill>
              <a:latin typeface="Times New Roman" panose="02020603050405020304" pitchFamily="18" charset="0"/>
              <a:cs typeface="Times New Roman" panose="02020603050405020304" pitchFamily="18" charset="0"/>
            </a:endParaRPr>
          </a:p>
          <a:p>
            <a:pPr algn="just"/>
            <a:r>
              <a:rPr lang="en-US" dirty="0">
                <a:solidFill>
                  <a:srgbClr val="CCCBCB"/>
                </a:solidFill>
                <a:latin typeface="Times New Roman" panose="02020603050405020304" pitchFamily="18" charset="0"/>
                <a:cs typeface="Times New Roman" panose="02020603050405020304" pitchFamily="18" charset="0"/>
              </a:rPr>
              <a:t>It target vulnerabilities in operating systems to install themselves into networks. They may gain access in several ways: through backdoors built into software, through unintentional software vulnerabilities, or through flash drives. Once in place, worms can be used by malicious actors to launch </a:t>
            </a:r>
            <a:r>
              <a:rPr lang="en-US" dirty="0">
                <a:solidFill>
                  <a:srgbClr val="CCCBCB"/>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DDoS attacks</a:t>
            </a:r>
            <a:r>
              <a:rPr lang="en-US" dirty="0">
                <a:solidFill>
                  <a:srgbClr val="CCCBCB"/>
                </a:solidFill>
                <a:latin typeface="Times New Roman" panose="02020603050405020304" pitchFamily="18" charset="0"/>
                <a:cs typeface="Times New Roman" panose="02020603050405020304" pitchFamily="18" charset="0"/>
              </a:rPr>
              <a:t>, steal sensitive data</a:t>
            </a:r>
            <a:r>
              <a:rPr lang="en-US" dirty="0">
                <a:latin typeface="Times New Roman" panose="02020603050405020304" pitchFamily="18" charset="0"/>
                <a:cs typeface="Times New Roman" panose="02020603050405020304" pitchFamily="18" charset="0"/>
              </a:rPr>
              <a:t>, or conduct </a:t>
            </a:r>
            <a:r>
              <a:rPr lang="en-US" dirty="0"/>
              <a:t>ransomware attacks.</a:t>
            </a:r>
            <a:endParaRPr lang="en-US" dirty="0">
              <a:solidFill>
                <a:srgbClr val="E33737"/>
              </a:solidFill>
            </a:endParaRPr>
          </a:p>
        </p:txBody>
      </p:sp>
      <p:sp>
        <p:nvSpPr>
          <p:cNvPr id="13" name="TextBox 12">
            <a:extLst>
              <a:ext uri="{FF2B5EF4-FFF2-40B4-BE49-F238E27FC236}">
                <a16:creationId xmlns:a16="http://schemas.microsoft.com/office/drawing/2014/main" id="{069960CF-0EAC-9D79-E77D-E263DF4971FE}"/>
              </a:ext>
            </a:extLst>
          </p:cNvPr>
          <p:cNvSpPr txBox="1"/>
          <p:nvPr/>
        </p:nvSpPr>
        <p:spPr>
          <a:xfrm>
            <a:off x="6808424" y="3862372"/>
            <a:ext cx="5249539" cy="2308324"/>
          </a:xfrm>
          <a:prstGeom prst="rect">
            <a:avLst/>
          </a:prstGeom>
          <a:noFill/>
        </p:spPr>
        <p:txBody>
          <a:bodyPr wrap="square" rtlCol="0">
            <a:spAutoFit/>
          </a:bodyPr>
          <a:lstStyle/>
          <a:p>
            <a:pPr algn="ctr"/>
            <a:r>
              <a:rPr lang="en-IN" b="1" i="1" dirty="0">
                <a:solidFill>
                  <a:srgbClr val="E33737"/>
                </a:solidFill>
                <a:latin typeface="Times New Roman" panose="02020603050405020304" pitchFamily="18" charset="0"/>
                <a:cs typeface="Times New Roman" panose="02020603050405020304" pitchFamily="18" charset="0"/>
              </a:rPr>
              <a:t>Rootkit</a:t>
            </a:r>
            <a:r>
              <a:rPr lang="en-US" dirty="0">
                <a:latin typeface="Times New Roman" panose="02020603050405020304" pitchFamily="18" charset="0"/>
                <a:cs typeface="Times New Roman" panose="02020603050405020304" pitchFamily="18" charset="0"/>
              </a:rPr>
              <a:t>A</a:t>
            </a:r>
          </a:p>
          <a:p>
            <a:pPr algn="just"/>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hlinkClick r:id="rId4"/>
              </a:rPr>
              <a:t>rootkit</a:t>
            </a:r>
            <a:r>
              <a:rPr lang="en-US" dirty="0">
                <a:latin typeface="Times New Roman" panose="02020603050405020304" pitchFamily="18" charset="0"/>
                <a:cs typeface="Times New Roman" panose="02020603050405020304" pitchFamily="18" charset="0"/>
              </a:rPr>
              <a:t>  </a:t>
            </a:r>
            <a:r>
              <a:rPr lang="en-US" dirty="0">
                <a:solidFill>
                  <a:srgbClr val="CCCBCB"/>
                </a:solidFill>
                <a:latin typeface="Times New Roman" panose="02020603050405020304" pitchFamily="18" charset="0"/>
                <a:cs typeface="Times New Roman" panose="02020603050405020304" pitchFamily="18" charset="0"/>
              </a:rPr>
              <a:t>remote control of a victim’s computer with full administrative privileges. Rootkits can be injected into applications, kernels, hypervisors, or firmware. They spread through phishing, malicious attachments, malicious downloads, and compromised shared drives. Rootkits can also be used to conceal other malware, such as keyloggers.</a:t>
            </a:r>
            <a:endParaRPr lang="en-IN" b="1" i="1" dirty="0">
              <a:solidFill>
                <a:srgbClr val="CCCBCB"/>
              </a:solidFill>
              <a:effectLst/>
              <a:latin typeface="Times New Roman" panose="02020603050405020304" pitchFamily="18" charset="0"/>
              <a:cs typeface="Times New Roman" panose="02020603050405020304" pitchFamily="18" charset="0"/>
            </a:endParaRPr>
          </a:p>
        </p:txBody>
      </p:sp>
      <p:sp>
        <p:nvSpPr>
          <p:cNvPr id="2" name="AutoShape 2" descr="What is a computer worm? How this self-spreading malware wreaks havoc | CSO  Online">
            <a:extLst>
              <a:ext uri="{FF2B5EF4-FFF2-40B4-BE49-F238E27FC236}">
                <a16:creationId xmlns:a16="http://schemas.microsoft.com/office/drawing/2014/main" id="{09A8CF5F-F539-6BCD-1AC7-93E1AF8A834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BE55D416-CE27-124A-92CB-19EEF2B8F2AF}"/>
              </a:ext>
            </a:extLst>
          </p:cNvPr>
          <p:cNvPicPr>
            <a:picLocks noChangeAspect="1"/>
          </p:cNvPicPr>
          <p:nvPr/>
        </p:nvPicPr>
        <p:blipFill>
          <a:blip r:embed="rId5"/>
          <a:stretch>
            <a:fillRect/>
          </a:stretch>
        </p:blipFill>
        <p:spPr>
          <a:xfrm>
            <a:off x="1181995" y="1280799"/>
            <a:ext cx="3742031" cy="2494688"/>
          </a:xfrm>
          <a:prstGeom prst="ellipse">
            <a:avLst/>
          </a:prstGeom>
          <a:ln>
            <a:noFill/>
          </a:ln>
          <a:effectLst>
            <a:softEdge rad="112500"/>
          </a:effectLst>
        </p:spPr>
      </p:pic>
      <p:pic>
        <p:nvPicPr>
          <p:cNvPr id="7" name="Picture 6">
            <a:extLst>
              <a:ext uri="{FF2B5EF4-FFF2-40B4-BE49-F238E27FC236}">
                <a16:creationId xmlns:a16="http://schemas.microsoft.com/office/drawing/2014/main" id="{94EAFA06-0AFD-1FF1-3B7D-A666DC0746CE}"/>
              </a:ext>
            </a:extLst>
          </p:cNvPr>
          <p:cNvPicPr>
            <a:picLocks noChangeAspect="1"/>
          </p:cNvPicPr>
          <p:nvPr/>
        </p:nvPicPr>
        <p:blipFill>
          <a:blip r:embed="rId6"/>
          <a:stretch>
            <a:fillRect/>
          </a:stretch>
        </p:blipFill>
        <p:spPr>
          <a:xfrm>
            <a:off x="7710280" y="1231802"/>
            <a:ext cx="3394722" cy="2494688"/>
          </a:xfrm>
          <a:prstGeom prst="ellipse">
            <a:avLst/>
          </a:prstGeom>
          <a:ln>
            <a:noFill/>
          </a:ln>
          <a:effectLst>
            <a:softEdge rad="112500"/>
          </a:effectLst>
        </p:spPr>
      </p:pic>
    </p:spTree>
    <p:extLst>
      <p:ext uri="{BB962C8B-B14F-4D97-AF65-F5344CB8AC3E}">
        <p14:creationId xmlns:p14="http://schemas.microsoft.com/office/powerpoint/2010/main" val="3681095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3"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3"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1+#ppt_w/2"/>
                                          </p:val>
                                        </p:tav>
                                        <p:tav tm="100000">
                                          <p:val>
                                            <p:strVal val="#ppt_x"/>
                                          </p:val>
                                        </p:tav>
                                      </p:tavLst>
                                    </p:anim>
                                    <p:anim calcmode="lin" valueType="num">
                                      <p:cBhvr additive="base">
                                        <p:cTn id="19"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12"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0-#ppt_w/2"/>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9"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0-#ppt_w/2"/>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3" name="TextBox 2">
            <a:extLst>
              <a:ext uri="{FF2B5EF4-FFF2-40B4-BE49-F238E27FC236}">
                <a16:creationId xmlns:a16="http://schemas.microsoft.com/office/drawing/2014/main" id="{E2AF8F3A-C162-F270-5BA0-4A55F05C8573}"/>
              </a:ext>
            </a:extLst>
          </p:cNvPr>
          <p:cNvSpPr txBox="1"/>
          <p:nvPr/>
        </p:nvSpPr>
        <p:spPr>
          <a:xfrm>
            <a:off x="4957590" y="308472"/>
            <a:ext cx="4715906" cy="923330"/>
          </a:xfrm>
          <a:prstGeom prst="rect">
            <a:avLst/>
          </a:prstGeom>
          <a:noFill/>
        </p:spPr>
        <p:txBody>
          <a:bodyPr wrap="none" rtlCol="0">
            <a:spAutoFit/>
          </a:bodyPr>
          <a:lstStyle/>
          <a:p>
            <a:r>
              <a:rPr lang="en-US" sz="3600" dirty="0">
                <a:solidFill>
                  <a:srgbClr val="E33737"/>
                </a:solidFill>
                <a:latin typeface="Times New Roman" panose="02020603050405020304" pitchFamily="18" charset="0"/>
                <a:cs typeface="Times New Roman" panose="02020603050405020304" pitchFamily="18" charset="0"/>
              </a:rPr>
              <a:t>TYPES OF MALWARE</a:t>
            </a:r>
          </a:p>
          <a:p>
            <a:endParaRPr lang="en-IN" dirty="0">
              <a:solidFill>
                <a:srgbClr val="E33737"/>
              </a:solidFill>
            </a:endParaRPr>
          </a:p>
        </p:txBody>
      </p:sp>
      <p:sp>
        <p:nvSpPr>
          <p:cNvPr id="16" name="TextBox 15">
            <a:extLst>
              <a:ext uri="{FF2B5EF4-FFF2-40B4-BE49-F238E27FC236}">
                <a16:creationId xmlns:a16="http://schemas.microsoft.com/office/drawing/2014/main" id="{30F432F7-4D07-AC7A-8C3D-EB18124DBFC3}"/>
              </a:ext>
            </a:extLst>
          </p:cNvPr>
          <p:cNvSpPr txBox="1"/>
          <p:nvPr/>
        </p:nvSpPr>
        <p:spPr>
          <a:xfrm>
            <a:off x="4708641" y="1311784"/>
            <a:ext cx="7238081" cy="2308324"/>
          </a:xfrm>
          <a:prstGeom prst="rect">
            <a:avLst/>
          </a:prstGeom>
          <a:noFill/>
        </p:spPr>
        <p:txBody>
          <a:bodyPr wrap="square" rtlCol="0">
            <a:spAutoFit/>
          </a:bodyPr>
          <a:lstStyle/>
          <a:p>
            <a:pPr algn="ctr"/>
            <a:r>
              <a:rPr lang="en-US" dirty="0">
                <a:solidFill>
                  <a:srgbClr val="E33737"/>
                </a:solidFill>
                <a:latin typeface="Times New Roman" panose="02020603050405020304" pitchFamily="18" charset="0"/>
                <a:cs typeface="Times New Roman" panose="02020603050405020304" pitchFamily="18" charset="0"/>
              </a:rPr>
              <a:t>Keyloggers</a:t>
            </a:r>
          </a:p>
          <a:p>
            <a:pPr algn="just"/>
            <a:r>
              <a:rPr lang="en-US" dirty="0">
                <a:solidFill>
                  <a:srgbClr val="CCCBCB"/>
                </a:solidFill>
                <a:latin typeface="Times New Roman" panose="02020603050405020304" pitchFamily="18" charset="0"/>
                <a:cs typeface="Times New Roman" panose="02020603050405020304" pitchFamily="18" charset="0"/>
              </a:rPr>
              <a:t>Keyloggers have legitimate uses; businesses can use them to monitor employee activity and families may use them to keep track of children’s online behaviors. However, when installed for malicious purposes, keyloggers can be used to steal password data, banking information and other sensitive information. Keyloggers can be inserted into a system through phishing, social engineering or malicious downloads.</a:t>
            </a:r>
          </a:p>
          <a:p>
            <a:endParaRPr lang="en-IN" dirty="0">
              <a:solidFill>
                <a:srgbClr val="E33737"/>
              </a:solidFill>
            </a:endParaRPr>
          </a:p>
        </p:txBody>
      </p:sp>
      <p:sp>
        <p:nvSpPr>
          <p:cNvPr id="5" name="TextBox 4">
            <a:extLst>
              <a:ext uri="{FF2B5EF4-FFF2-40B4-BE49-F238E27FC236}">
                <a16:creationId xmlns:a16="http://schemas.microsoft.com/office/drawing/2014/main" id="{A45BC674-B457-B276-7033-C6C817FFCCB6}"/>
              </a:ext>
            </a:extLst>
          </p:cNvPr>
          <p:cNvSpPr txBox="1"/>
          <p:nvPr/>
        </p:nvSpPr>
        <p:spPr>
          <a:xfrm>
            <a:off x="291331" y="4321073"/>
            <a:ext cx="6891667" cy="1477328"/>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dirty="0">
                <a:solidFill>
                  <a:srgbClr val="E33737"/>
                </a:solidFill>
                <a:latin typeface="Times New Roman" panose="02020603050405020304" pitchFamily="18" charset="0"/>
                <a:cs typeface="Times New Roman" panose="02020603050405020304" pitchFamily="18" charset="0"/>
              </a:rPr>
              <a:t>Bots</a:t>
            </a:r>
            <a:endParaRPr lang="en-US" dirty="0">
              <a:solidFill>
                <a:srgbClr val="CCCBCB"/>
              </a:solidFill>
              <a:latin typeface="Times New Roman" panose="02020603050405020304" pitchFamily="18" charset="0"/>
              <a:cs typeface="Times New Roman" panose="02020603050405020304" pitchFamily="18" charset="0"/>
            </a:endParaRPr>
          </a:p>
          <a:p>
            <a:r>
              <a:rPr lang="en-US" dirty="0">
                <a:solidFill>
                  <a:srgbClr val="CCCBCB"/>
                </a:solidFill>
                <a:latin typeface="Times New Roman" panose="02020603050405020304" pitchFamily="18" charset="0"/>
                <a:cs typeface="Times New Roman" panose="02020603050405020304" pitchFamily="18" charset="0"/>
              </a:rPr>
              <a:t>A bot is a software application that performs automated tasks on command. They’re used for legitimate purposes, such as indexing search engines, but when used for malicious purposes, they take the form of self-propagating malware that can connect back to a central server.</a:t>
            </a:r>
            <a:endParaRPr lang="en-IN" dirty="0">
              <a:solidFill>
                <a:srgbClr val="CCCBCB"/>
              </a:solidFill>
              <a:latin typeface="Times New Roman" panose="02020603050405020304" pitchFamily="18" charset="0"/>
              <a:cs typeface="Times New Roman" panose="02020603050405020304" pitchFamily="18" charset="0"/>
            </a:endParaRPr>
          </a:p>
        </p:txBody>
      </p:sp>
      <p:pic>
        <p:nvPicPr>
          <p:cNvPr id="2052" name="Picture 4" descr="What is a Keylogger? | Keystroke Logging Definition | Avast">
            <a:extLst>
              <a:ext uri="{FF2B5EF4-FFF2-40B4-BE49-F238E27FC236}">
                <a16:creationId xmlns:a16="http://schemas.microsoft.com/office/drawing/2014/main" id="{4C420021-D984-8353-9783-D0B2E4AF4A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114" y="1463521"/>
            <a:ext cx="3922004" cy="248981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What is a Botnet? - zenarmor.com">
            <a:extLst>
              <a:ext uri="{FF2B5EF4-FFF2-40B4-BE49-F238E27FC236}">
                <a16:creationId xmlns:a16="http://schemas.microsoft.com/office/drawing/2014/main" id="{2AC84B3B-C871-A05F-DE31-672DFF7DE6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4885" y="3953331"/>
            <a:ext cx="4075784" cy="2489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2126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6"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1+#ppt_w/2"/>
                                          </p:val>
                                        </p:tav>
                                        <p:tav tm="100000">
                                          <p:val>
                                            <p:strVal val="#ppt_x"/>
                                          </p:val>
                                        </p:tav>
                                      </p:tavLst>
                                    </p:anim>
                                    <p:anim calcmode="lin" valueType="num">
                                      <p:cBhvr additive="base">
                                        <p:cTn id="1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12"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0-#ppt_w/2"/>
                                          </p:val>
                                        </p:tav>
                                        <p:tav tm="100000">
                                          <p:val>
                                            <p:strVal val="#ppt_x"/>
                                          </p:val>
                                        </p:tav>
                                      </p:tavLst>
                                    </p:anim>
                                    <p:anim calcmode="lin" valueType="num">
                                      <p:cBhvr additive="base">
                                        <p:cTn id="19"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3"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1+#ppt_w/2"/>
                                          </p:val>
                                        </p:tav>
                                        <p:tav tm="100000">
                                          <p:val>
                                            <p:strVal val="#ppt_x"/>
                                          </p:val>
                                        </p:tav>
                                      </p:tavLst>
                                    </p:anim>
                                    <p:anim calcmode="lin" valueType="num">
                                      <p:cBhvr additive="base">
                                        <p:cTn id="25"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9" fill="hold" nodeType="clickEffect">
                                  <p:stCondLst>
                                    <p:cond delay="0"/>
                                  </p:stCondLst>
                                  <p:childTnLst>
                                    <p:set>
                                      <p:cBhvr>
                                        <p:cTn id="29" dur="1" fill="hold">
                                          <p:stCondLst>
                                            <p:cond delay="0"/>
                                          </p:stCondLst>
                                        </p:cTn>
                                        <p:tgtEl>
                                          <p:spTgt spid="2054"/>
                                        </p:tgtEl>
                                        <p:attrNameLst>
                                          <p:attrName>style.visibility</p:attrName>
                                        </p:attrNameLst>
                                      </p:cBhvr>
                                      <p:to>
                                        <p:strVal val="visible"/>
                                      </p:to>
                                    </p:set>
                                    <p:anim calcmode="lin" valueType="num">
                                      <p:cBhvr additive="base">
                                        <p:cTn id="30" dur="500" fill="hold"/>
                                        <p:tgtEl>
                                          <p:spTgt spid="2054"/>
                                        </p:tgtEl>
                                        <p:attrNameLst>
                                          <p:attrName>ppt_x</p:attrName>
                                        </p:attrNameLst>
                                      </p:cBhvr>
                                      <p:tavLst>
                                        <p:tav tm="0">
                                          <p:val>
                                            <p:strVal val="0-#ppt_w/2"/>
                                          </p:val>
                                        </p:tav>
                                        <p:tav tm="100000">
                                          <p:val>
                                            <p:strVal val="#ppt_x"/>
                                          </p:val>
                                        </p:tav>
                                      </p:tavLst>
                                    </p:anim>
                                    <p:anim calcmode="lin" valueType="num">
                                      <p:cBhvr additive="base">
                                        <p:cTn id="31" dur="500" fill="hold"/>
                                        <p:tgtEl>
                                          <p:spTgt spid="205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823A49-6C11-7911-43C5-730C3A3AF357}"/>
              </a:ext>
            </a:extLst>
          </p:cNvPr>
          <p:cNvSpPr>
            <a:spLocks noGrp="1"/>
          </p:cNvSpPr>
          <p:nvPr>
            <p:ph type="title"/>
          </p:nvPr>
        </p:nvSpPr>
        <p:spPr>
          <a:xfrm>
            <a:off x="650630" y="-189767"/>
            <a:ext cx="10515600" cy="1325563"/>
          </a:xfrm>
        </p:spPr>
        <p:txBody>
          <a:bodyPr>
            <a:normAutofit/>
          </a:bodyPr>
          <a:lstStyle/>
          <a:p>
            <a:r>
              <a:rPr lang="en-IN" sz="2000" dirty="0">
                <a:solidFill>
                  <a:srgbClr val="E33737"/>
                </a:solidFill>
              </a:rPr>
              <a:t>                                                                           </a:t>
            </a:r>
            <a:r>
              <a:rPr lang="en-IN" sz="2800" dirty="0">
                <a:solidFill>
                  <a:srgbClr val="E33737"/>
                </a:solidFill>
              </a:rPr>
              <a:t>Requirements gathering</a:t>
            </a:r>
          </a:p>
        </p:txBody>
      </p:sp>
      <p:graphicFrame>
        <p:nvGraphicFramePr>
          <p:cNvPr id="5" name="Table 4">
            <a:extLst>
              <a:ext uri="{FF2B5EF4-FFF2-40B4-BE49-F238E27FC236}">
                <a16:creationId xmlns:a16="http://schemas.microsoft.com/office/drawing/2014/main" id="{60D2F4BD-70CA-543C-3AF8-69F93E265221}"/>
              </a:ext>
            </a:extLst>
          </p:cNvPr>
          <p:cNvGraphicFramePr>
            <a:graphicFrameLocks noGrp="1"/>
          </p:cNvGraphicFramePr>
          <p:nvPr>
            <p:extLst>
              <p:ext uri="{D42A27DB-BD31-4B8C-83A1-F6EECF244321}">
                <p14:modId xmlns:p14="http://schemas.microsoft.com/office/powerpoint/2010/main" val="1850577083"/>
              </p:ext>
            </p:extLst>
          </p:nvPr>
        </p:nvGraphicFramePr>
        <p:xfrm>
          <a:off x="1129003" y="1135798"/>
          <a:ext cx="10440956" cy="5295672"/>
        </p:xfrm>
        <a:graphic>
          <a:graphicData uri="http://schemas.openxmlformats.org/drawingml/2006/table">
            <a:tbl>
              <a:tblPr firstRow="1" bandRow="1">
                <a:tableStyleId>{5C22544A-7EE6-4342-B048-85BDC9FD1C3A}</a:tableStyleId>
              </a:tblPr>
              <a:tblGrid>
                <a:gridCol w="2195776">
                  <a:extLst>
                    <a:ext uri="{9D8B030D-6E8A-4147-A177-3AD203B41FA5}">
                      <a16:colId xmlns:a16="http://schemas.microsoft.com/office/drawing/2014/main" val="2398508590"/>
                    </a:ext>
                  </a:extLst>
                </a:gridCol>
                <a:gridCol w="8245180">
                  <a:extLst>
                    <a:ext uri="{9D8B030D-6E8A-4147-A177-3AD203B41FA5}">
                      <a16:colId xmlns:a16="http://schemas.microsoft.com/office/drawing/2014/main" val="3990355882"/>
                    </a:ext>
                  </a:extLst>
                </a:gridCol>
              </a:tblGrid>
              <a:tr h="561577">
                <a:tc>
                  <a:txBody>
                    <a:bodyPr/>
                    <a:lstStyle/>
                    <a:p>
                      <a:r>
                        <a:rPr lang="en-IN" dirty="0">
                          <a:latin typeface="Times New Roman" panose="02020603050405020304" pitchFamily="18" charset="0"/>
                          <a:cs typeface="Times New Roman" panose="02020603050405020304" pitchFamily="18" charset="0"/>
                        </a:rPr>
                        <a:t>Requirement</a:t>
                      </a:r>
                    </a:p>
                    <a:p>
                      <a:r>
                        <a:rPr lang="en-IN" dirty="0">
                          <a:latin typeface="Times New Roman" panose="02020603050405020304" pitchFamily="18" charset="0"/>
                          <a:cs typeface="Times New Roman" panose="02020603050405020304" pitchFamily="18" charset="0"/>
                        </a:rPr>
                        <a:t>Category</a:t>
                      </a:r>
                    </a:p>
                  </a:txBody>
                  <a:tcPr/>
                </a:tc>
                <a:tc>
                  <a:txBody>
                    <a:bodyPr/>
                    <a:lstStyle/>
                    <a:p>
                      <a:r>
                        <a:rPr lang="en-IN" dirty="0">
                          <a:latin typeface="Times New Roman" panose="02020603050405020304" pitchFamily="18" charset="0"/>
                          <a:cs typeface="Times New Roman" panose="02020603050405020304" pitchFamily="18" charset="0"/>
                        </a:rPr>
                        <a:t>Details  for  Virus Total</a:t>
                      </a:r>
                    </a:p>
                  </a:txBody>
                  <a:tcPr/>
                </a:tc>
                <a:extLst>
                  <a:ext uri="{0D108BD9-81ED-4DB2-BD59-A6C34878D82A}">
                    <a16:rowId xmlns:a16="http://schemas.microsoft.com/office/drawing/2014/main" val="1276411900"/>
                  </a:ext>
                </a:extLst>
              </a:tr>
              <a:tr h="561577">
                <a:tc>
                  <a:txBody>
                    <a:bodyPr/>
                    <a:lstStyle/>
                    <a:p>
                      <a:r>
                        <a:rPr lang="en-IN" dirty="0">
                          <a:latin typeface="Times New Roman" panose="02020603050405020304" pitchFamily="18" charset="0"/>
                          <a:cs typeface="Times New Roman" panose="02020603050405020304" pitchFamily="18" charset="0"/>
                        </a:rPr>
                        <a:t>Malware-infected website</a:t>
                      </a:r>
                    </a:p>
                  </a:txBody>
                  <a:tcPr/>
                </a:tc>
                <a:tc>
                  <a:txBody>
                    <a:bodyPr/>
                    <a:lstStyle/>
                    <a:p>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VirusTotal</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is helpful for detecting and identifying different types of malware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56512533"/>
                  </a:ext>
                </a:extLst>
              </a:tr>
              <a:tr h="669252">
                <a:tc>
                  <a:txBody>
                    <a:bodyPr/>
                    <a:lstStyle/>
                    <a:p>
                      <a:r>
                        <a:rPr lang="en-IN" dirty="0">
                          <a:latin typeface="Times New Roman" panose="02020603050405020304" pitchFamily="18" charset="0"/>
                          <a:cs typeface="Times New Roman" panose="02020603050405020304" pitchFamily="18" charset="0"/>
                        </a:rPr>
                        <a:t>Problem Addressed</a:t>
                      </a:r>
                    </a:p>
                  </a:txBody>
                  <a:tcPr/>
                </a:tc>
                <a:tc>
                  <a:txBody>
                    <a:bodyPr/>
                    <a:lstStyle/>
                    <a:p>
                      <a:r>
                        <a:rPr lang="en-IN" dirty="0">
                          <a:latin typeface="Times New Roman" panose="02020603050405020304" pitchFamily="18" charset="0"/>
                          <a:cs typeface="Times New Roman" panose="02020603050405020304" pitchFamily="18" charset="0"/>
                        </a:rPr>
                        <a:t>Virus Total addresses the problem of identifying and classifying malware to enhance cybersecurity</a:t>
                      </a:r>
                    </a:p>
                  </a:txBody>
                  <a:tcPr/>
                </a:tc>
                <a:extLst>
                  <a:ext uri="{0D108BD9-81ED-4DB2-BD59-A6C34878D82A}">
                    <a16:rowId xmlns:a16="http://schemas.microsoft.com/office/drawing/2014/main" val="2097895571"/>
                  </a:ext>
                </a:extLst>
              </a:tr>
              <a:tr h="669252">
                <a:tc>
                  <a:txBody>
                    <a:bodyPr/>
                    <a:lstStyle/>
                    <a:p>
                      <a:r>
                        <a:rPr lang="en-IN" dirty="0">
                          <a:latin typeface="Times New Roman" panose="02020603050405020304" pitchFamily="18" charset="0"/>
                          <a:cs typeface="Times New Roman" panose="02020603050405020304" pitchFamily="18" charset="0"/>
                        </a:rPr>
                        <a:t>Accuracy</a:t>
                      </a:r>
                    </a:p>
                  </a:txBody>
                  <a:tcPr/>
                </a:tc>
                <a:tc>
                  <a:txBody>
                    <a:bodyPr/>
                    <a:lstStyle/>
                    <a:p>
                      <a:r>
                        <a:rPr lang="en-IN" dirty="0">
                          <a:latin typeface="Times New Roman" panose="02020603050405020304" pitchFamily="18" charset="0"/>
                          <a:cs typeface="Times New Roman" panose="02020603050405020304" pitchFamily="18" charset="0"/>
                        </a:rPr>
                        <a:t>It strives for high accuracy in malware classification by leveraging multiple antivirus engines and machine learning models.</a:t>
                      </a:r>
                    </a:p>
                  </a:txBody>
                  <a:tcPr/>
                </a:tc>
                <a:extLst>
                  <a:ext uri="{0D108BD9-81ED-4DB2-BD59-A6C34878D82A}">
                    <a16:rowId xmlns:a16="http://schemas.microsoft.com/office/drawing/2014/main" val="1151495578"/>
                  </a:ext>
                </a:extLst>
              </a:tr>
              <a:tr h="669252">
                <a:tc>
                  <a:txBody>
                    <a:bodyPr/>
                    <a:lstStyle/>
                    <a:p>
                      <a:r>
                        <a:rPr lang="en-IN" dirty="0">
                          <a:latin typeface="Times New Roman" panose="02020603050405020304" pitchFamily="18" charset="0"/>
                          <a:cs typeface="Times New Roman" panose="02020603050405020304" pitchFamily="18" charset="0"/>
                        </a:rPr>
                        <a:t>Speed</a:t>
                      </a:r>
                    </a:p>
                  </a:txBody>
                  <a:tcPr/>
                </a:tc>
                <a:tc>
                  <a:txBody>
                    <a:bodyPr/>
                    <a:lstStyle/>
                    <a:p>
                      <a:r>
                        <a:rPr lang="en-IN" dirty="0">
                          <a:latin typeface="Times New Roman" panose="02020603050405020304" pitchFamily="18" charset="0"/>
                          <a:cs typeface="Times New Roman" panose="02020603050405020304" pitchFamily="18" charset="0"/>
                        </a:rPr>
                        <a:t>It offers efficient and timely analysis of uploaded files, providing rapid feedback on potential threats.</a:t>
                      </a:r>
                    </a:p>
                  </a:txBody>
                  <a:tcPr/>
                </a:tc>
                <a:extLst>
                  <a:ext uri="{0D108BD9-81ED-4DB2-BD59-A6C34878D82A}">
                    <a16:rowId xmlns:a16="http://schemas.microsoft.com/office/drawing/2014/main" val="1351032467"/>
                  </a:ext>
                </a:extLst>
              </a:tr>
              <a:tr h="669252">
                <a:tc>
                  <a:txBody>
                    <a:bodyPr/>
                    <a:lstStyle/>
                    <a:p>
                      <a:r>
                        <a:rPr lang="en-IN" dirty="0">
                          <a:latin typeface="Times New Roman" panose="02020603050405020304" pitchFamily="18" charset="0"/>
                          <a:cs typeface="Times New Roman" panose="02020603050405020304" pitchFamily="18" charset="0"/>
                        </a:rPr>
                        <a:t>Scalability</a:t>
                      </a:r>
                    </a:p>
                  </a:txBody>
                  <a:tcPr/>
                </a:tc>
                <a:tc>
                  <a:txBody>
                    <a:bodyPr/>
                    <a:lstStyle/>
                    <a:p>
                      <a:r>
                        <a:rPr lang="en-IN" dirty="0">
                          <a:latin typeface="Times New Roman" panose="02020603050405020304" pitchFamily="18" charset="0"/>
                          <a:cs typeface="Times New Roman" panose="02020603050405020304" pitchFamily="18" charset="0"/>
                        </a:rPr>
                        <a:t>It is designed to handle a vast number of file submissions daily, making it a scalable solution for users.</a:t>
                      </a:r>
                    </a:p>
                  </a:txBody>
                  <a:tcPr/>
                </a:tc>
                <a:extLst>
                  <a:ext uri="{0D108BD9-81ED-4DB2-BD59-A6C34878D82A}">
                    <a16:rowId xmlns:a16="http://schemas.microsoft.com/office/drawing/2014/main" val="1595095142"/>
                  </a:ext>
                </a:extLst>
              </a:tr>
              <a:tr h="669252">
                <a:tc>
                  <a:txBody>
                    <a:bodyPr/>
                    <a:lstStyle/>
                    <a:p>
                      <a:r>
                        <a:rPr lang="en-IN" dirty="0">
                          <a:latin typeface="Times New Roman" panose="02020603050405020304" pitchFamily="18" charset="0"/>
                          <a:cs typeface="Times New Roman" panose="02020603050405020304" pitchFamily="18" charset="0"/>
                        </a:rPr>
                        <a:t>Support for File Types</a:t>
                      </a:r>
                    </a:p>
                  </a:txBody>
                  <a:tcPr/>
                </a:tc>
                <a:tc>
                  <a:txBody>
                    <a:bodyPr/>
                    <a:lstStyle/>
                    <a:p>
                      <a:r>
                        <a:rPr lang="en-US" dirty="0">
                          <a:latin typeface="Times New Roman" panose="02020603050405020304" pitchFamily="18" charset="0"/>
                          <a:cs typeface="Times New Roman" panose="02020603050405020304" pitchFamily="18" charset="0"/>
                        </a:rPr>
                        <a:t>It supports the analysis of various file types and formats, enabling the identification of diverse malware strains.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241919038"/>
                  </a:ext>
                </a:extLst>
              </a:tr>
              <a:tr h="669252">
                <a:tc>
                  <a:txBody>
                    <a:bodyPr/>
                    <a:lstStyle/>
                    <a:p>
                      <a:r>
                        <a:rPr lang="en-IN" dirty="0">
                          <a:latin typeface="Times New Roman" panose="02020603050405020304" pitchFamily="18" charset="0"/>
                          <a:cs typeface="Times New Roman" panose="02020603050405020304" pitchFamily="18" charset="0"/>
                        </a:rPr>
                        <a:t>User Contributions</a:t>
                      </a:r>
                    </a:p>
                  </a:txBody>
                  <a:tcPr/>
                </a:tc>
                <a:tc>
                  <a:txBody>
                    <a:bodyPr/>
                    <a:lstStyle/>
                    <a:p>
                      <a:r>
                        <a:rPr lang="en-US" dirty="0">
                          <a:latin typeface="Times New Roman" panose="02020603050405020304" pitchFamily="18" charset="0"/>
                          <a:cs typeface="Times New Roman" panose="02020603050405020304" pitchFamily="18" charset="0"/>
                        </a:rPr>
                        <a:t>The platform incorporates user feedback and contributions to improve malware classification and stay current with emerging threats.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08569847"/>
                  </a:ext>
                </a:extLst>
              </a:tr>
            </a:tbl>
          </a:graphicData>
        </a:graphic>
      </p:graphicFrame>
      <p:pic>
        <p:nvPicPr>
          <p:cNvPr id="6" name="Picture 5">
            <a:extLst>
              <a:ext uri="{FF2B5EF4-FFF2-40B4-BE49-F238E27FC236}">
                <a16:creationId xmlns:a16="http://schemas.microsoft.com/office/drawing/2014/main" id="{C26F5B62-F8DA-1012-CA04-A8568C031E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75" y="-326572"/>
            <a:ext cx="3200400" cy="1558213"/>
          </a:xfrm>
          <a:prstGeom prst="rect">
            <a:avLst/>
          </a:prstGeom>
        </p:spPr>
      </p:pic>
    </p:spTree>
    <p:extLst>
      <p:ext uri="{BB962C8B-B14F-4D97-AF65-F5344CB8AC3E}">
        <p14:creationId xmlns:p14="http://schemas.microsoft.com/office/powerpoint/2010/main" val="617799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7DD77-593D-AA4D-B183-C6124F78F179}"/>
              </a:ext>
            </a:extLst>
          </p:cNvPr>
          <p:cNvSpPr>
            <a:spLocks noGrp="1"/>
          </p:cNvSpPr>
          <p:nvPr>
            <p:ph type="title"/>
          </p:nvPr>
        </p:nvSpPr>
        <p:spPr>
          <a:xfrm>
            <a:off x="502298" y="-101406"/>
            <a:ext cx="10515600" cy="1325563"/>
          </a:xfrm>
        </p:spPr>
        <p:txBody>
          <a:bodyPr>
            <a:normAutofit/>
          </a:bodyPr>
          <a:lstStyle/>
          <a:p>
            <a:r>
              <a:rPr lang="en-IN" sz="2400" dirty="0">
                <a:solidFill>
                  <a:srgbClr val="E33737"/>
                </a:solidFill>
              </a:rPr>
              <a:t>                                                       Applying Engineering Principles:</a:t>
            </a:r>
          </a:p>
        </p:txBody>
      </p:sp>
      <p:graphicFrame>
        <p:nvGraphicFramePr>
          <p:cNvPr id="3" name="Table 2">
            <a:extLst>
              <a:ext uri="{FF2B5EF4-FFF2-40B4-BE49-F238E27FC236}">
                <a16:creationId xmlns:a16="http://schemas.microsoft.com/office/drawing/2014/main" id="{63D2CED8-760B-44E4-AB8D-3043DB9DFB73}"/>
              </a:ext>
            </a:extLst>
          </p:cNvPr>
          <p:cNvGraphicFramePr>
            <a:graphicFrameLocks noGrp="1"/>
          </p:cNvGraphicFramePr>
          <p:nvPr>
            <p:extLst>
              <p:ext uri="{D42A27DB-BD31-4B8C-83A1-F6EECF244321}">
                <p14:modId xmlns:p14="http://schemas.microsoft.com/office/powerpoint/2010/main" val="2001071316"/>
              </p:ext>
            </p:extLst>
          </p:nvPr>
        </p:nvGraphicFramePr>
        <p:xfrm>
          <a:off x="1002890" y="1054359"/>
          <a:ext cx="10259159" cy="5438515"/>
        </p:xfrm>
        <a:graphic>
          <a:graphicData uri="http://schemas.openxmlformats.org/drawingml/2006/table">
            <a:tbl>
              <a:tblPr firstRow="1" bandRow="1">
                <a:tableStyleId>{5C22544A-7EE6-4342-B048-85BDC9FD1C3A}</a:tableStyleId>
              </a:tblPr>
              <a:tblGrid>
                <a:gridCol w="2523225">
                  <a:extLst>
                    <a:ext uri="{9D8B030D-6E8A-4147-A177-3AD203B41FA5}">
                      <a16:colId xmlns:a16="http://schemas.microsoft.com/office/drawing/2014/main" val="275102759"/>
                    </a:ext>
                  </a:extLst>
                </a:gridCol>
                <a:gridCol w="7735934">
                  <a:extLst>
                    <a:ext uri="{9D8B030D-6E8A-4147-A177-3AD203B41FA5}">
                      <a16:colId xmlns:a16="http://schemas.microsoft.com/office/drawing/2014/main" val="3433315391"/>
                    </a:ext>
                  </a:extLst>
                </a:gridCol>
              </a:tblGrid>
              <a:tr h="1087703">
                <a:tc>
                  <a:txBody>
                    <a:bodyPr/>
                    <a:lstStyle/>
                    <a:p>
                      <a:r>
                        <a:rPr lang="en-IN" dirty="0">
                          <a:solidFill>
                            <a:schemeClr val="bg1"/>
                          </a:solidFill>
                        </a:rPr>
                        <a:t>Engineering </a:t>
                      </a:r>
                    </a:p>
                    <a:p>
                      <a:r>
                        <a:rPr lang="en-IN" dirty="0">
                          <a:solidFill>
                            <a:schemeClr val="bg1"/>
                          </a:solidFill>
                        </a:rPr>
                        <a:t>Principle</a:t>
                      </a:r>
                    </a:p>
                  </a:txBody>
                  <a:tcPr/>
                </a:tc>
                <a:tc>
                  <a:txBody>
                    <a:bodyPr/>
                    <a:lstStyle/>
                    <a:p>
                      <a:r>
                        <a:rPr lang="en-IN" dirty="0"/>
                        <a:t>     </a:t>
                      </a:r>
                    </a:p>
                    <a:p>
                      <a:r>
                        <a:rPr lang="en-IN" dirty="0"/>
                        <a:t>How Virus Total Applies it</a:t>
                      </a:r>
                    </a:p>
                  </a:txBody>
                  <a:tcPr/>
                </a:tc>
                <a:extLst>
                  <a:ext uri="{0D108BD9-81ED-4DB2-BD59-A6C34878D82A}">
                    <a16:rowId xmlns:a16="http://schemas.microsoft.com/office/drawing/2014/main" val="1796977598"/>
                  </a:ext>
                </a:extLst>
              </a:tr>
              <a:tr h="1087703">
                <a:tc>
                  <a:txBody>
                    <a:bodyPr/>
                    <a:lstStyle/>
                    <a:p>
                      <a:r>
                        <a:rPr lang="en-IN" dirty="0">
                          <a:latin typeface="Times New Roman" panose="02020603050405020304" pitchFamily="18" charset="0"/>
                          <a:cs typeface="Times New Roman" panose="02020603050405020304" pitchFamily="18" charset="0"/>
                        </a:rPr>
                        <a:t>Data Analysis</a:t>
                      </a:r>
                    </a:p>
                  </a:txBody>
                  <a:tcPr/>
                </a:tc>
                <a:tc>
                  <a:txBody>
                    <a:bodyPr/>
                    <a:lstStyle/>
                    <a:p>
                      <a:r>
                        <a:rPr lang="en-US" dirty="0">
                          <a:latin typeface="Times New Roman" panose="02020603050405020304" pitchFamily="18" charset="0"/>
                          <a:cs typeface="Times New Roman" panose="02020603050405020304" pitchFamily="18" charset="0"/>
                        </a:rPr>
                        <a:t>Virus Total utilizes data analysis techniques for feature extraction and detection. It examines files for attributes such as file size, behavior, and system calls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96198327"/>
                  </a:ext>
                </a:extLst>
              </a:tr>
              <a:tr h="1087703">
                <a:tc>
                  <a:txBody>
                    <a:bodyPr/>
                    <a:lstStyle/>
                    <a:p>
                      <a:r>
                        <a:rPr lang="en-IN" dirty="0">
                          <a:latin typeface="Times New Roman" panose="02020603050405020304" pitchFamily="18" charset="0"/>
                          <a:cs typeface="Times New Roman" panose="02020603050405020304" pitchFamily="18" charset="0"/>
                        </a:rPr>
                        <a:t>Machine Learning</a:t>
                      </a:r>
                    </a:p>
                  </a:txBody>
                  <a:tcPr/>
                </a:tc>
                <a:tc>
                  <a:txBody>
                    <a:bodyPr/>
                    <a:lstStyle/>
                    <a:p>
                      <a:r>
                        <a:rPr lang="en-US" dirty="0">
                          <a:latin typeface="Times New Roman" panose="02020603050405020304" pitchFamily="18" charset="0"/>
                          <a:cs typeface="Times New Roman" panose="02020603050405020304" pitchFamily="18" charset="0"/>
                        </a:rPr>
                        <a:t>Virus Total employs machine learning algorithms to enhance malware detection and classification. This involves the use of ensemble learning with multiple antivirus engines.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55993586"/>
                  </a:ext>
                </a:extLst>
              </a:tr>
              <a:tr h="1087703">
                <a:tc>
                  <a:txBody>
                    <a:bodyPr/>
                    <a:lstStyle/>
                    <a:p>
                      <a:r>
                        <a:rPr lang="en-IN" dirty="0">
                          <a:latin typeface="Times New Roman" panose="02020603050405020304" pitchFamily="18" charset="0"/>
                          <a:cs typeface="Times New Roman" panose="02020603050405020304" pitchFamily="18" charset="0"/>
                        </a:rPr>
                        <a:t>Information Security</a:t>
                      </a:r>
                    </a:p>
                  </a:txBody>
                  <a:tcPr/>
                </a:tc>
                <a:tc>
                  <a:txBody>
                    <a:bodyPr/>
                    <a:lstStyle/>
                    <a:p>
                      <a:r>
                        <a:rPr lang="en-US" dirty="0">
                          <a:latin typeface="Times New Roman" panose="02020603050405020304" pitchFamily="18" charset="0"/>
                          <a:cs typeface="Times New Roman" panose="02020603050405020304" pitchFamily="18" charset="0"/>
                        </a:rPr>
                        <a:t>Virus Total places a strong emphasis on information security to ensure the privacy and safety of user data and files.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68820102"/>
                  </a:ext>
                </a:extLst>
              </a:tr>
              <a:tr h="1087703">
                <a:tc>
                  <a:txBody>
                    <a:bodyPr/>
                    <a:lstStyle/>
                    <a:p>
                      <a:r>
                        <a:rPr lang="en-IN" dirty="0">
                          <a:latin typeface="Times New Roman" panose="02020603050405020304" pitchFamily="18" charset="0"/>
                          <a:cs typeface="Times New Roman" panose="02020603050405020304" pitchFamily="18" charset="0"/>
                        </a:rPr>
                        <a:t>Cloud Computing</a:t>
                      </a:r>
                    </a:p>
                  </a:txBody>
                  <a:tcPr/>
                </a:tc>
                <a:tc>
                  <a:txBody>
                    <a:bodyPr/>
                    <a:lstStyle/>
                    <a:p>
                      <a:r>
                        <a:rPr lang="en-US" dirty="0">
                          <a:latin typeface="Times New Roman" panose="02020603050405020304" pitchFamily="18" charset="0"/>
                          <a:cs typeface="Times New Roman" panose="02020603050405020304" pitchFamily="18" charset="0"/>
                        </a:rPr>
                        <a:t>It operates as a cloud-based service, providing scalability and accessibility to users while analyzing files in a distributed computing environment.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24589217"/>
                  </a:ext>
                </a:extLst>
              </a:tr>
            </a:tbl>
          </a:graphicData>
        </a:graphic>
      </p:graphicFrame>
      <p:pic>
        <p:nvPicPr>
          <p:cNvPr id="4" name="Picture 3">
            <a:extLst>
              <a:ext uri="{FF2B5EF4-FFF2-40B4-BE49-F238E27FC236}">
                <a16:creationId xmlns:a16="http://schemas.microsoft.com/office/drawing/2014/main" id="{0A816A43-D2F7-2E6A-7117-3B5337A3E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959" y="-233265"/>
            <a:ext cx="3060941" cy="1614196"/>
          </a:xfrm>
          <a:prstGeom prst="rect">
            <a:avLst/>
          </a:prstGeom>
        </p:spPr>
      </p:pic>
    </p:spTree>
    <p:extLst>
      <p:ext uri="{BB962C8B-B14F-4D97-AF65-F5344CB8AC3E}">
        <p14:creationId xmlns:p14="http://schemas.microsoft.com/office/powerpoint/2010/main" val="2519137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55803F-D61E-F2F8-18EC-7E46DC2FD032}"/>
              </a:ext>
            </a:extLst>
          </p:cNvPr>
          <p:cNvSpPr txBox="1"/>
          <p:nvPr/>
        </p:nvSpPr>
        <p:spPr>
          <a:xfrm>
            <a:off x="242369" y="1624822"/>
            <a:ext cx="11424494" cy="646331"/>
          </a:xfrm>
          <a:prstGeom prst="rect">
            <a:avLst/>
          </a:prstGeom>
          <a:noFill/>
        </p:spPr>
        <p:txBody>
          <a:bodyPr wrap="square">
            <a:spAutoFit/>
          </a:bodyPr>
          <a:lstStyle/>
          <a:p>
            <a:pPr marL="0" indent="0" algn="ctr">
              <a:buNone/>
            </a:pPr>
            <a:r>
              <a:rPr lang="en-US" sz="3600" b="1" dirty="0">
                <a:solidFill>
                  <a:srgbClr val="E33737"/>
                </a:solidFill>
                <a:latin typeface="Times New Roman" panose="02020603050405020304" pitchFamily="18" charset="0"/>
                <a:cs typeface="Times New Roman" panose="02020603050405020304" pitchFamily="18" charset="0"/>
              </a:rPr>
              <a:t>Recognizing Malware Infections.</a:t>
            </a:r>
          </a:p>
        </p:txBody>
      </p:sp>
      <p:pic>
        <p:nvPicPr>
          <p:cNvPr id="6" name="Picture 5">
            <a:extLst>
              <a:ext uri="{FF2B5EF4-FFF2-40B4-BE49-F238E27FC236}">
                <a16:creationId xmlns:a16="http://schemas.microsoft.com/office/drawing/2014/main" id="{16D16495-78A8-530A-8099-8158C8B42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7" name="TextBox 6">
            <a:extLst>
              <a:ext uri="{FF2B5EF4-FFF2-40B4-BE49-F238E27FC236}">
                <a16:creationId xmlns:a16="http://schemas.microsoft.com/office/drawing/2014/main" id="{4716C6AA-DD5C-DB03-1430-E772ADC07B8F}"/>
              </a:ext>
            </a:extLst>
          </p:cNvPr>
          <p:cNvSpPr txBox="1"/>
          <p:nvPr/>
        </p:nvSpPr>
        <p:spPr>
          <a:xfrm>
            <a:off x="1685577" y="2732049"/>
            <a:ext cx="11567713" cy="3139321"/>
          </a:xfrm>
          <a:prstGeom prst="rect">
            <a:avLst/>
          </a:prstGeom>
          <a:noFill/>
        </p:spPr>
        <p:txBody>
          <a:bodyPr wrap="square" rtlCol="0">
            <a:spAutoFit/>
          </a:bodyPr>
          <a:lstStyle/>
          <a:p>
            <a:pPr marL="285750" marR="0" lvl="0" indent="-285750" algn="just"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lang="en-US" sz="2400" i="0" dirty="0">
                <a:solidFill>
                  <a:srgbClr val="CCCBCB"/>
                </a:solidFill>
                <a:effectLst/>
                <a:latin typeface="Times New Roman" panose="02020603050405020304" pitchFamily="18" charset="0"/>
                <a:cs typeface="Times New Roman" panose="02020603050405020304" pitchFamily="18" charset="0"/>
              </a:rPr>
              <a:t>Your device begins running slower than usual</a:t>
            </a:r>
            <a:endParaRPr lang="en-IN" sz="2400" i="0" dirty="0">
              <a:solidFill>
                <a:srgbClr val="CCCBCB"/>
              </a:solidFill>
              <a:effectLst/>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lang="en-US" sz="2400" i="0" dirty="0">
                <a:solidFill>
                  <a:srgbClr val="CCCBCB"/>
                </a:solidFill>
                <a:effectLst/>
                <a:latin typeface="Times New Roman" panose="02020603050405020304" pitchFamily="18" charset="0"/>
                <a:cs typeface="Times New Roman" panose="02020603050405020304" pitchFamily="18" charset="0"/>
              </a:rPr>
              <a:t>You notice a shortage of available storage space. </a:t>
            </a:r>
            <a:endParaRPr lang="en-IN" sz="2400" dirty="0">
              <a:solidFill>
                <a:srgbClr val="CCCBCB"/>
              </a:solidFill>
              <a:latin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250000"/>
              </a:lnSpc>
              <a:spcBef>
                <a:spcPct val="0"/>
              </a:spcBef>
              <a:spcAft>
                <a:spcPct val="0"/>
              </a:spcAft>
              <a:buClrTx/>
              <a:buSzTx/>
              <a:buFont typeface="Wingdings" panose="05000000000000000000" pitchFamily="2" charset="2"/>
              <a:buChar char="ü"/>
              <a:tabLst/>
            </a:pPr>
            <a:r>
              <a:rPr lang="en-US" sz="2400" i="0" dirty="0">
                <a:solidFill>
                  <a:srgbClr val="CCCBCB"/>
                </a:solidFill>
                <a:effectLst/>
                <a:latin typeface="Times New Roman" panose="02020603050405020304" pitchFamily="18" charset="0"/>
                <a:cs typeface="Times New Roman" panose="02020603050405020304" pitchFamily="18" charset="0"/>
              </a:rPr>
              <a:t>Pop-ups and unwanted programs appear on your device</a:t>
            </a:r>
            <a:endParaRPr lang="en-IN" sz="2400" i="0" dirty="0">
              <a:solidFill>
                <a:srgbClr val="CCCBCB"/>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02133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55803F-D61E-F2F8-18EC-7E46DC2FD032}"/>
              </a:ext>
            </a:extLst>
          </p:cNvPr>
          <p:cNvSpPr txBox="1"/>
          <p:nvPr/>
        </p:nvSpPr>
        <p:spPr>
          <a:xfrm>
            <a:off x="242369" y="1624822"/>
            <a:ext cx="11424494" cy="646331"/>
          </a:xfrm>
          <a:prstGeom prst="rect">
            <a:avLst/>
          </a:prstGeom>
          <a:noFill/>
        </p:spPr>
        <p:txBody>
          <a:bodyPr wrap="square">
            <a:spAutoFit/>
          </a:bodyPr>
          <a:lstStyle/>
          <a:p>
            <a:pPr algn="ctr"/>
            <a:r>
              <a:rPr lang="en-US" sz="3600" b="1" dirty="0">
                <a:solidFill>
                  <a:srgbClr val="E33737"/>
                </a:solidFill>
                <a:latin typeface="Times New Roman" panose="02020603050405020304" pitchFamily="18" charset="0"/>
                <a:cs typeface="Times New Roman" panose="02020603050405020304" pitchFamily="18" charset="0"/>
              </a:rPr>
              <a:t>Protecting against Malware infection</a:t>
            </a:r>
          </a:p>
        </p:txBody>
      </p:sp>
      <p:pic>
        <p:nvPicPr>
          <p:cNvPr id="6" name="Picture 5">
            <a:extLst>
              <a:ext uri="{FF2B5EF4-FFF2-40B4-BE49-F238E27FC236}">
                <a16:creationId xmlns:a16="http://schemas.microsoft.com/office/drawing/2014/main" id="{16D16495-78A8-530A-8099-8158C8B42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7" name="TextBox 6">
            <a:extLst>
              <a:ext uri="{FF2B5EF4-FFF2-40B4-BE49-F238E27FC236}">
                <a16:creationId xmlns:a16="http://schemas.microsoft.com/office/drawing/2014/main" id="{4716C6AA-DD5C-DB03-1430-E772ADC07B8F}"/>
              </a:ext>
            </a:extLst>
          </p:cNvPr>
          <p:cNvSpPr txBox="1"/>
          <p:nvPr/>
        </p:nvSpPr>
        <p:spPr>
          <a:xfrm>
            <a:off x="1222870" y="2478662"/>
            <a:ext cx="11567713" cy="3693319"/>
          </a:xfrm>
          <a:prstGeom prst="rect">
            <a:avLst/>
          </a:prstGeom>
          <a:noFill/>
        </p:spPr>
        <p:txBody>
          <a:bodyPr wrap="square" rtlCol="0">
            <a:spAutoFit/>
          </a:bodyPr>
          <a:lstStyle/>
          <a:p>
            <a:pPr marL="285750" indent="-285750" fontAlgn="base">
              <a:lnSpc>
                <a:spcPct val="200000"/>
              </a:lnSpc>
              <a:buFont typeface="Wingdings" panose="05000000000000000000" pitchFamily="2" charset="2"/>
              <a:buChar char="ü"/>
            </a:pPr>
            <a:r>
              <a:rPr lang="en-US" b="0" i="0" dirty="0">
                <a:solidFill>
                  <a:srgbClr val="CCCBCB"/>
                </a:solidFill>
                <a:effectLst/>
                <a:latin typeface="Times New Roman" panose="02020603050405020304" pitchFamily="18" charset="0"/>
                <a:cs typeface="Times New Roman" panose="02020603050405020304" pitchFamily="18" charset="0"/>
              </a:rPr>
              <a:t>Don’t click shady pop-ups or banner ads.</a:t>
            </a:r>
          </a:p>
          <a:p>
            <a:pPr marL="285750" indent="-285750" fontAlgn="base">
              <a:lnSpc>
                <a:spcPct val="200000"/>
              </a:lnSpc>
              <a:buFont typeface="Wingdings" panose="05000000000000000000" pitchFamily="2" charset="2"/>
              <a:buChar char="ü"/>
            </a:pPr>
            <a:r>
              <a:rPr lang="en-US" b="0" i="0" dirty="0">
                <a:solidFill>
                  <a:srgbClr val="CCCBCB"/>
                </a:solidFill>
                <a:effectLst/>
                <a:latin typeface="Times New Roman" panose="02020603050405020304" pitchFamily="18" charset="0"/>
                <a:cs typeface="Times New Roman" panose="02020603050405020304" pitchFamily="18" charset="0"/>
              </a:rPr>
              <a:t>Avoid links, email attachments, and downloads you’re unsure of.</a:t>
            </a:r>
          </a:p>
          <a:p>
            <a:pPr marL="285750" indent="-285750" fontAlgn="base">
              <a:lnSpc>
                <a:spcPct val="200000"/>
              </a:lnSpc>
              <a:buFont typeface="Wingdings" panose="05000000000000000000" pitchFamily="2" charset="2"/>
              <a:buChar char="ü"/>
            </a:pPr>
            <a:r>
              <a:rPr lang="en-US" b="0" i="0" dirty="0">
                <a:solidFill>
                  <a:srgbClr val="CCCBCB"/>
                </a:solidFill>
                <a:effectLst/>
                <a:latin typeface="Times New Roman" panose="02020603050405020304" pitchFamily="18" charset="0"/>
                <a:cs typeface="Times New Roman" panose="02020603050405020304" pitchFamily="18" charset="0"/>
              </a:rPr>
              <a:t>Keep your software updated to benefit from the latest security patches.</a:t>
            </a:r>
          </a:p>
          <a:p>
            <a:pPr marL="285750" indent="-285750" fontAlgn="base">
              <a:lnSpc>
                <a:spcPct val="200000"/>
              </a:lnSpc>
              <a:buFont typeface="Wingdings" panose="05000000000000000000" pitchFamily="2" charset="2"/>
              <a:buChar char="ü"/>
            </a:pPr>
            <a:r>
              <a:rPr lang="en-US" b="0" i="0" dirty="0">
                <a:solidFill>
                  <a:srgbClr val="CCCBCB"/>
                </a:solidFill>
                <a:effectLst/>
                <a:latin typeface="Times New Roman" panose="02020603050405020304" pitchFamily="18" charset="0"/>
                <a:cs typeface="Times New Roman" panose="02020603050405020304" pitchFamily="18" charset="0"/>
              </a:rPr>
              <a:t>Only install mobile apps downloaded from the Apple App Store or Google Play.</a:t>
            </a:r>
          </a:p>
          <a:p>
            <a:pPr marL="285750" indent="-285750" fontAlgn="base">
              <a:lnSpc>
                <a:spcPct val="200000"/>
              </a:lnSpc>
              <a:buFont typeface="Wingdings" panose="05000000000000000000" pitchFamily="2" charset="2"/>
              <a:buChar char="ü"/>
            </a:pPr>
            <a:r>
              <a:rPr lang="en-US" b="0" i="0" dirty="0">
                <a:solidFill>
                  <a:srgbClr val="CCCBCB"/>
                </a:solidFill>
                <a:effectLst/>
                <a:latin typeface="Times New Roman" panose="02020603050405020304" pitchFamily="18" charset="0"/>
                <a:cs typeface="Times New Roman" panose="02020603050405020304" pitchFamily="18" charset="0"/>
              </a:rPr>
              <a:t>Check the ratings and reviews before downloading any programs on your computer.</a:t>
            </a:r>
          </a:p>
          <a:p>
            <a:pPr marL="285750" lvl="0" indent="-285750" eaLnBrk="0" fontAlgn="base" hangingPunct="0">
              <a:lnSpc>
                <a:spcPct val="200000"/>
              </a:lnSpc>
              <a:spcBef>
                <a:spcPct val="0"/>
              </a:spcBef>
              <a:spcAft>
                <a:spcPct val="0"/>
              </a:spcAft>
              <a:buFont typeface="Wingdings" panose="05000000000000000000" pitchFamily="2" charset="2"/>
              <a:buChar char="ü"/>
            </a:pPr>
            <a:r>
              <a:rPr lang="en-US" dirty="0">
                <a:solidFill>
                  <a:srgbClr val="CCCBCB"/>
                </a:solidFill>
                <a:latin typeface="Times New Roman" panose="02020603050405020304" pitchFamily="18" charset="0"/>
                <a:cs typeface="Times New Roman" panose="02020603050405020304" pitchFamily="18" charset="0"/>
              </a:rPr>
              <a:t>B</a:t>
            </a:r>
            <a:r>
              <a:rPr lang="en-US" b="0" i="0" dirty="0">
                <a:solidFill>
                  <a:srgbClr val="CCCBCB"/>
                </a:solidFill>
                <a:effectLst/>
                <a:latin typeface="Times New Roman" panose="02020603050405020304" pitchFamily="18" charset="0"/>
                <a:cs typeface="Times New Roman" panose="02020603050405020304" pitchFamily="18" charset="0"/>
              </a:rPr>
              <a:t>ack up your system regularly to minimize the potential impact of data loss.</a:t>
            </a:r>
            <a:endParaRPr lang="en-IN" dirty="0">
              <a:solidFill>
                <a:srgbClr val="CCCBCB"/>
              </a:solidFill>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12489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F629-D816-552D-20E4-02ECEC62C1D8}"/>
              </a:ext>
            </a:extLst>
          </p:cNvPr>
          <p:cNvSpPr>
            <a:spLocks noGrp="1"/>
          </p:cNvSpPr>
          <p:nvPr>
            <p:ph type="title"/>
          </p:nvPr>
        </p:nvSpPr>
        <p:spPr/>
        <p:txBody>
          <a:bodyPr>
            <a:normAutofit/>
          </a:bodyPr>
          <a:lstStyle/>
          <a:p>
            <a:pPr algn="ctr"/>
            <a:r>
              <a:rPr lang="en-US" sz="3600" dirty="0">
                <a:solidFill>
                  <a:srgbClr val="FF0000"/>
                </a:solidFill>
                <a:latin typeface="Times New Roman" panose="02020603050405020304" pitchFamily="18" charset="0"/>
                <a:cs typeface="Times New Roman" panose="02020603050405020304" pitchFamily="18" charset="0"/>
              </a:rPr>
              <a:t>DESIGN</a:t>
            </a:r>
            <a:endParaRPr lang="en-IN" sz="3600" dirty="0">
              <a:solidFill>
                <a:srgbClr val="FF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F23CD34-12C9-3AB2-E556-15E9305522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12" name="Arrow: Right 11">
            <a:extLst>
              <a:ext uri="{FF2B5EF4-FFF2-40B4-BE49-F238E27FC236}">
                <a16:creationId xmlns:a16="http://schemas.microsoft.com/office/drawing/2014/main" id="{28042D74-A68F-B3FF-960E-4420D8BA0A29}"/>
              </a:ext>
            </a:extLst>
          </p:cNvPr>
          <p:cNvSpPr/>
          <p:nvPr/>
        </p:nvSpPr>
        <p:spPr>
          <a:xfrm>
            <a:off x="2352675" y="3268981"/>
            <a:ext cx="323850"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20" name="Content Placeholder 19">
            <a:extLst>
              <a:ext uri="{FF2B5EF4-FFF2-40B4-BE49-F238E27FC236}">
                <a16:creationId xmlns:a16="http://schemas.microsoft.com/office/drawing/2014/main" id="{B8AE2FC3-9063-6E99-2285-74EF2D0561BA}"/>
              </a:ext>
            </a:extLst>
          </p:cNvPr>
          <p:cNvGraphicFramePr>
            <a:graphicFrameLocks noGrp="1"/>
          </p:cNvGraphicFramePr>
          <p:nvPr>
            <p:ph idx="1"/>
            <p:extLst>
              <p:ext uri="{D42A27DB-BD31-4B8C-83A1-F6EECF244321}">
                <p14:modId xmlns:p14="http://schemas.microsoft.com/office/powerpoint/2010/main" val="1714333650"/>
              </p:ext>
            </p:extLst>
          </p:nvPr>
        </p:nvGraphicFramePr>
        <p:xfrm>
          <a:off x="381000" y="1731189"/>
          <a:ext cx="11258550" cy="49088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 name="Arrow: Right 20">
            <a:extLst>
              <a:ext uri="{FF2B5EF4-FFF2-40B4-BE49-F238E27FC236}">
                <a16:creationId xmlns:a16="http://schemas.microsoft.com/office/drawing/2014/main" id="{96155E71-6985-2A6F-0AE6-8BF9D63B859C}"/>
              </a:ext>
            </a:extLst>
          </p:cNvPr>
          <p:cNvSpPr/>
          <p:nvPr/>
        </p:nvSpPr>
        <p:spPr>
          <a:xfrm>
            <a:off x="1507101" y="2670510"/>
            <a:ext cx="723900" cy="213362"/>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8D9E71AB-AB69-DA1F-028F-409A098E3954}"/>
              </a:ext>
            </a:extLst>
          </p:cNvPr>
          <p:cNvSpPr/>
          <p:nvPr/>
        </p:nvSpPr>
        <p:spPr>
          <a:xfrm>
            <a:off x="4343400" y="2712720"/>
            <a:ext cx="561975" cy="22098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a:extLst>
              <a:ext uri="{FF2B5EF4-FFF2-40B4-BE49-F238E27FC236}">
                <a16:creationId xmlns:a16="http://schemas.microsoft.com/office/drawing/2014/main" id="{4A97511E-94E2-EE18-D5D5-06FF75631B90}"/>
              </a:ext>
            </a:extLst>
          </p:cNvPr>
          <p:cNvSpPr/>
          <p:nvPr/>
        </p:nvSpPr>
        <p:spPr>
          <a:xfrm>
            <a:off x="6829425" y="2933700"/>
            <a:ext cx="514350" cy="220981"/>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Right 23">
            <a:extLst>
              <a:ext uri="{FF2B5EF4-FFF2-40B4-BE49-F238E27FC236}">
                <a16:creationId xmlns:a16="http://schemas.microsoft.com/office/drawing/2014/main" id="{9D4DA528-0495-1270-E57D-A6311607556F}"/>
              </a:ext>
            </a:extLst>
          </p:cNvPr>
          <p:cNvSpPr/>
          <p:nvPr/>
        </p:nvSpPr>
        <p:spPr>
          <a:xfrm>
            <a:off x="8972550" y="2865119"/>
            <a:ext cx="742950" cy="289562"/>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Arrow: Down 24">
            <a:extLst>
              <a:ext uri="{FF2B5EF4-FFF2-40B4-BE49-F238E27FC236}">
                <a16:creationId xmlns:a16="http://schemas.microsoft.com/office/drawing/2014/main" id="{562BC37C-3A10-57EF-83D9-E6A4037B12C8}"/>
              </a:ext>
            </a:extLst>
          </p:cNvPr>
          <p:cNvSpPr/>
          <p:nvPr/>
        </p:nvSpPr>
        <p:spPr>
          <a:xfrm>
            <a:off x="7847370" y="3370987"/>
            <a:ext cx="295275" cy="514350"/>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Down 25">
            <a:extLst>
              <a:ext uri="{FF2B5EF4-FFF2-40B4-BE49-F238E27FC236}">
                <a16:creationId xmlns:a16="http://schemas.microsoft.com/office/drawing/2014/main" id="{C968BC87-6E83-C0D1-2745-2CAB7C9F22C7}"/>
              </a:ext>
            </a:extLst>
          </p:cNvPr>
          <p:cNvSpPr/>
          <p:nvPr/>
        </p:nvSpPr>
        <p:spPr>
          <a:xfrm>
            <a:off x="10191750" y="3154681"/>
            <a:ext cx="323850" cy="736627"/>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Arrow: Left 26">
            <a:extLst>
              <a:ext uri="{FF2B5EF4-FFF2-40B4-BE49-F238E27FC236}">
                <a16:creationId xmlns:a16="http://schemas.microsoft.com/office/drawing/2014/main" id="{A6840212-2983-7111-6326-69F27D87E17C}"/>
              </a:ext>
            </a:extLst>
          </p:cNvPr>
          <p:cNvSpPr/>
          <p:nvPr/>
        </p:nvSpPr>
        <p:spPr>
          <a:xfrm>
            <a:off x="6515100" y="4267200"/>
            <a:ext cx="828675" cy="220981"/>
          </a:xfrm>
          <a:prstGeom prst="lef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Arrow: Up 27">
            <a:extLst>
              <a:ext uri="{FF2B5EF4-FFF2-40B4-BE49-F238E27FC236}">
                <a16:creationId xmlns:a16="http://schemas.microsoft.com/office/drawing/2014/main" id="{F514FC8B-9419-E220-3E5C-8913AC7EFF03}"/>
              </a:ext>
            </a:extLst>
          </p:cNvPr>
          <p:cNvSpPr/>
          <p:nvPr/>
        </p:nvSpPr>
        <p:spPr>
          <a:xfrm>
            <a:off x="5569664" y="3461993"/>
            <a:ext cx="228601" cy="481357"/>
          </a:xfrm>
          <a:prstGeom prst="up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Arrow: Up 28">
            <a:extLst>
              <a:ext uri="{FF2B5EF4-FFF2-40B4-BE49-F238E27FC236}">
                <a16:creationId xmlns:a16="http://schemas.microsoft.com/office/drawing/2014/main" id="{04FE159B-A0F1-824D-E8BB-0908FA25BDB0}"/>
              </a:ext>
            </a:extLst>
          </p:cNvPr>
          <p:cNvSpPr/>
          <p:nvPr/>
        </p:nvSpPr>
        <p:spPr>
          <a:xfrm>
            <a:off x="1752600" y="4928237"/>
            <a:ext cx="323851" cy="539113"/>
          </a:xfrm>
          <a:prstGeom prst="up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Arrow: Down 29">
            <a:extLst>
              <a:ext uri="{FF2B5EF4-FFF2-40B4-BE49-F238E27FC236}">
                <a16:creationId xmlns:a16="http://schemas.microsoft.com/office/drawing/2014/main" id="{02D63793-B8DF-F25C-60FC-E126A45E6C9B}"/>
              </a:ext>
            </a:extLst>
          </p:cNvPr>
          <p:cNvSpPr/>
          <p:nvPr/>
        </p:nvSpPr>
        <p:spPr>
          <a:xfrm>
            <a:off x="10191751" y="4724400"/>
            <a:ext cx="247649" cy="638175"/>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Arrow: Left 30">
            <a:extLst>
              <a:ext uri="{FF2B5EF4-FFF2-40B4-BE49-F238E27FC236}">
                <a16:creationId xmlns:a16="http://schemas.microsoft.com/office/drawing/2014/main" id="{D9BA71B2-EBDF-AA8F-1364-DAB53E05209B}"/>
              </a:ext>
            </a:extLst>
          </p:cNvPr>
          <p:cNvSpPr/>
          <p:nvPr/>
        </p:nvSpPr>
        <p:spPr>
          <a:xfrm>
            <a:off x="3111140" y="5760568"/>
            <a:ext cx="657225" cy="240182"/>
          </a:xfrm>
          <a:prstGeom prst="lef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Arrow: Left 31">
            <a:extLst>
              <a:ext uri="{FF2B5EF4-FFF2-40B4-BE49-F238E27FC236}">
                <a16:creationId xmlns:a16="http://schemas.microsoft.com/office/drawing/2014/main" id="{C6FC9242-E88E-68F8-8965-1051B492BD42}"/>
              </a:ext>
            </a:extLst>
          </p:cNvPr>
          <p:cNvSpPr/>
          <p:nvPr/>
        </p:nvSpPr>
        <p:spPr>
          <a:xfrm>
            <a:off x="5543549" y="5760568"/>
            <a:ext cx="781049" cy="240182"/>
          </a:xfrm>
          <a:prstGeom prst="lef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Arrow: Left 32">
            <a:extLst>
              <a:ext uri="{FF2B5EF4-FFF2-40B4-BE49-F238E27FC236}">
                <a16:creationId xmlns:a16="http://schemas.microsoft.com/office/drawing/2014/main" id="{2E8D0E4A-9789-636D-2EE4-967BAF72081A}"/>
              </a:ext>
            </a:extLst>
          </p:cNvPr>
          <p:cNvSpPr/>
          <p:nvPr/>
        </p:nvSpPr>
        <p:spPr>
          <a:xfrm>
            <a:off x="8458199" y="5640477"/>
            <a:ext cx="704851" cy="240182"/>
          </a:xfrm>
          <a:prstGeom prst="lef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Arrow: Right 2">
            <a:extLst>
              <a:ext uri="{FF2B5EF4-FFF2-40B4-BE49-F238E27FC236}">
                <a16:creationId xmlns:a16="http://schemas.microsoft.com/office/drawing/2014/main" id="{0EFFCE26-E746-C82F-7677-B8902468F9FF}"/>
              </a:ext>
            </a:extLst>
          </p:cNvPr>
          <p:cNvSpPr/>
          <p:nvPr/>
        </p:nvSpPr>
        <p:spPr>
          <a:xfrm>
            <a:off x="1514475" y="3162300"/>
            <a:ext cx="723900" cy="213362"/>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Arrow: Right 3">
            <a:extLst>
              <a:ext uri="{FF2B5EF4-FFF2-40B4-BE49-F238E27FC236}">
                <a16:creationId xmlns:a16="http://schemas.microsoft.com/office/drawing/2014/main" id="{A9EFB331-BE4B-CE79-A7E7-421B46036CFE}"/>
              </a:ext>
            </a:extLst>
          </p:cNvPr>
          <p:cNvSpPr/>
          <p:nvPr/>
        </p:nvSpPr>
        <p:spPr>
          <a:xfrm>
            <a:off x="4317205" y="3224864"/>
            <a:ext cx="642937" cy="213363"/>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30015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38B95-843C-D667-D826-4B2309BC64B0}"/>
              </a:ext>
            </a:extLst>
          </p:cNvPr>
          <p:cNvSpPr>
            <a:spLocks noGrp="1"/>
          </p:cNvSpPr>
          <p:nvPr>
            <p:ph type="title"/>
          </p:nvPr>
        </p:nvSpPr>
        <p:spPr>
          <a:xfrm>
            <a:off x="838200" y="1552576"/>
            <a:ext cx="10515600" cy="3495674"/>
          </a:xfrm>
        </p:spPr>
        <p:txBody>
          <a:bodyPr>
            <a:normAutofit/>
          </a:bodyPr>
          <a:lstStyle/>
          <a:p>
            <a:pPr algn="ctr"/>
            <a:r>
              <a:rPr lang="en-US" sz="10300" dirty="0">
                <a:solidFill>
                  <a:srgbClr val="C00000"/>
                </a:solidFill>
                <a:latin typeface="Times New Roman" panose="02020603050405020304" pitchFamily="18" charset="0"/>
                <a:cs typeface="Times New Roman" panose="02020603050405020304" pitchFamily="18" charset="0"/>
              </a:rPr>
              <a:t>Thank you</a:t>
            </a:r>
            <a:endParaRPr lang="en-IN" sz="10300"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1674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385" y="-489730"/>
            <a:ext cx="5293894" cy="2380476"/>
          </a:xfrm>
          <a:prstGeom prst="rect">
            <a:avLst/>
          </a:prstGeom>
        </p:spPr>
      </p:pic>
      <p:sp>
        <p:nvSpPr>
          <p:cNvPr id="2" name="TextBox 1">
            <a:extLst>
              <a:ext uri="{FF2B5EF4-FFF2-40B4-BE49-F238E27FC236}">
                <a16:creationId xmlns:a16="http://schemas.microsoft.com/office/drawing/2014/main" id="{BCE996A2-4837-F948-36C8-A565F52320A3}"/>
              </a:ext>
            </a:extLst>
          </p:cNvPr>
          <p:cNvSpPr txBox="1"/>
          <p:nvPr/>
        </p:nvSpPr>
        <p:spPr>
          <a:xfrm>
            <a:off x="4841507" y="211756"/>
            <a:ext cx="6477802" cy="830997"/>
          </a:xfrm>
          <a:prstGeom prst="rect">
            <a:avLst/>
          </a:prstGeom>
          <a:noFill/>
        </p:spPr>
        <p:txBody>
          <a:bodyPr wrap="square" rtlCol="0">
            <a:spAutoFit/>
          </a:bodyPr>
          <a:lstStyle/>
          <a:p>
            <a:pPr algn="ctr"/>
            <a:r>
              <a:rPr lang="en-US" sz="4800" dirty="0">
                <a:solidFill>
                  <a:srgbClr val="E33737"/>
                </a:solidFill>
                <a:latin typeface="Times New Roman" panose="02020603050405020304" pitchFamily="18" charset="0"/>
                <a:cs typeface="Times New Roman" panose="02020603050405020304" pitchFamily="18" charset="0"/>
              </a:rPr>
              <a:t>INTRODUCTION</a:t>
            </a:r>
            <a:endParaRPr lang="en-IN" dirty="0">
              <a:solidFill>
                <a:srgbClr val="E33737"/>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92E784E-FF98-6904-CBE3-A5F2D00C81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0446" y="1510364"/>
            <a:ext cx="4009723" cy="4009723"/>
          </a:xfrm>
          <a:prstGeom prst="rect">
            <a:avLst/>
          </a:prstGeom>
        </p:spPr>
      </p:pic>
      <p:sp>
        <p:nvSpPr>
          <p:cNvPr id="10" name="TextBox 9">
            <a:extLst>
              <a:ext uri="{FF2B5EF4-FFF2-40B4-BE49-F238E27FC236}">
                <a16:creationId xmlns:a16="http://schemas.microsoft.com/office/drawing/2014/main" id="{682A50A7-6623-605D-AAD5-7CB2A6320073}"/>
              </a:ext>
            </a:extLst>
          </p:cNvPr>
          <p:cNvSpPr txBox="1"/>
          <p:nvPr/>
        </p:nvSpPr>
        <p:spPr>
          <a:xfrm>
            <a:off x="533943" y="2241501"/>
            <a:ext cx="6063915" cy="1508105"/>
          </a:xfrm>
          <a:prstGeom prst="rect">
            <a:avLst/>
          </a:prstGeom>
          <a:noFill/>
        </p:spPr>
        <p:txBody>
          <a:bodyPr wrap="square" rtlCol="0">
            <a:spAutoFit/>
          </a:bodyPr>
          <a:lstStyle/>
          <a:p>
            <a:pPr algn="just"/>
            <a:r>
              <a:rPr lang="en-US" b="0" i="0" dirty="0">
                <a:solidFill>
                  <a:srgbClr val="CCCBCB"/>
                </a:solidFill>
                <a:effectLst/>
                <a:latin typeface="Times New Roman" panose="02020603050405020304" pitchFamily="18" charset="0"/>
                <a:cs typeface="Times New Roman" panose="02020603050405020304" pitchFamily="18" charset="0"/>
              </a:rPr>
              <a:t>Malware is invasive software or computer code designed to infect, damage, or gain access to computer systems. There are many different types of </a:t>
            </a:r>
            <a:r>
              <a:rPr lang="en-US" sz="2000" b="0" i="0" dirty="0">
                <a:solidFill>
                  <a:srgbClr val="CCCBCB"/>
                </a:solidFill>
                <a:effectLst/>
                <a:latin typeface="Times New Roman" panose="02020603050405020304" pitchFamily="18" charset="0"/>
                <a:cs typeface="Times New Roman" panose="02020603050405020304" pitchFamily="18" charset="0"/>
              </a:rPr>
              <a:t>malware</a:t>
            </a:r>
            <a:r>
              <a:rPr lang="en-US" b="0" i="0" dirty="0">
                <a:solidFill>
                  <a:srgbClr val="CCCBCB"/>
                </a:solidFill>
                <a:effectLst/>
                <a:latin typeface="Times New Roman" panose="02020603050405020304" pitchFamily="18" charset="0"/>
                <a:cs typeface="Times New Roman" panose="02020603050405020304" pitchFamily="18" charset="0"/>
              </a:rPr>
              <a:t>, and each infects and disrupts devices differently, but all malware variants are designed to compromise the security and privacy of computer systems</a:t>
            </a:r>
          </a:p>
        </p:txBody>
      </p:sp>
      <p:sp>
        <p:nvSpPr>
          <p:cNvPr id="11" name="TextBox 10">
            <a:extLst>
              <a:ext uri="{FF2B5EF4-FFF2-40B4-BE49-F238E27FC236}">
                <a16:creationId xmlns:a16="http://schemas.microsoft.com/office/drawing/2014/main" id="{8272A101-889B-CFB3-9824-97488E7DD53C}"/>
              </a:ext>
            </a:extLst>
          </p:cNvPr>
          <p:cNvSpPr txBox="1"/>
          <p:nvPr/>
        </p:nvSpPr>
        <p:spPr>
          <a:xfrm>
            <a:off x="413886" y="4100362"/>
            <a:ext cx="6063914" cy="2031325"/>
          </a:xfrm>
          <a:prstGeom prst="rect">
            <a:avLst/>
          </a:prstGeom>
          <a:noFill/>
        </p:spPr>
        <p:txBody>
          <a:bodyPr wrap="square" rtlCol="0">
            <a:spAutoFit/>
          </a:bodyPr>
          <a:lstStyle/>
          <a:p>
            <a:pPr algn="just"/>
            <a:r>
              <a:rPr lang="en-US" b="0" i="0" dirty="0">
                <a:solidFill>
                  <a:srgbClr val="CCCBCB"/>
                </a:solidFill>
                <a:effectLst/>
                <a:latin typeface="Times New Roman" panose="02020603050405020304" pitchFamily="18" charset="0"/>
                <a:cs typeface="Times New Roman" panose="02020603050405020304" pitchFamily="18" charset="0"/>
              </a:rPr>
              <a:t>Malware is an umbrella term for any type of “</a:t>
            </a:r>
            <a:r>
              <a:rPr lang="en-US" b="1" i="0" dirty="0">
                <a:solidFill>
                  <a:srgbClr val="CCCBCB"/>
                </a:solidFill>
                <a:effectLst/>
                <a:latin typeface="Times New Roman" panose="02020603050405020304" pitchFamily="18" charset="0"/>
                <a:cs typeface="Times New Roman" panose="02020603050405020304" pitchFamily="18" charset="0"/>
              </a:rPr>
              <a:t>mal</a:t>
            </a:r>
            <a:r>
              <a:rPr lang="en-US" b="0" i="0" dirty="0">
                <a:solidFill>
                  <a:srgbClr val="CCCBCB"/>
                </a:solidFill>
                <a:effectLst/>
                <a:latin typeface="Times New Roman" panose="02020603050405020304" pitchFamily="18" charset="0"/>
                <a:cs typeface="Times New Roman" panose="02020603050405020304" pitchFamily="18" charset="0"/>
              </a:rPr>
              <a:t>icious soft</a:t>
            </a:r>
            <a:r>
              <a:rPr lang="en-US" b="1" i="0" dirty="0">
                <a:solidFill>
                  <a:srgbClr val="CCCBCB"/>
                </a:solidFill>
                <a:effectLst/>
                <a:latin typeface="Times New Roman" panose="02020603050405020304" pitchFamily="18" charset="0"/>
                <a:cs typeface="Times New Roman" panose="02020603050405020304" pitchFamily="18" charset="0"/>
              </a:rPr>
              <a:t>ware</a:t>
            </a:r>
            <a:r>
              <a:rPr lang="en-US" b="0" i="0" dirty="0">
                <a:solidFill>
                  <a:srgbClr val="CCCBCB"/>
                </a:solidFill>
                <a:effectLst/>
                <a:latin typeface="Times New Roman" panose="02020603050405020304" pitchFamily="18" charset="0"/>
                <a:cs typeface="Times New Roman" panose="02020603050405020304" pitchFamily="18" charset="0"/>
              </a:rPr>
              <a:t>”</a:t>
            </a:r>
            <a:r>
              <a:rPr lang="en-US" b="1" i="0" dirty="0">
                <a:solidFill>
                  <a:srgbClr val="CCCBCB"/>
                </a:solidFill>
                <a:effectLst/>
                <a:latin typeface="Times New Roman" panose="02020603050405020304" pitchFamily="18" charset="0"/>
                <a:cs typeface="Times New Roman" panose="02020603050405020304" pitchFamily="18" charset="0"/>
              </a:rPr>
              <a:t> </a:t>
            </a:r>
            <a:r>
              <a:rPr lang="en-US" b="0" i="0" dirty="0">
                <a:solidFill>
                  <a:srgbClr val="CCCBCB"/>
                </a:solidFill>
                <a:effectLst/>
                <a:latin typeface="Times New Roman" panose="02020603050405020304" pitchFamily="18" charset="0"/>
                <a:cs typeface="Times New Roman" panose="02020603050405020304" pitchFamily="18" charset="0"/>
              </a:rPr>
              <a:t>that’s designed to infiltrate your device without your knowledge, cause damage or disruption to your system, or steal data. Adware, spyware, viruses, botnets, trojans, worms, rootkits, and ransomware all fall under the definition of malware.</a:t>
            </a:r>
          </a:p>
          <a:p>
            <a:endParaRPr lang="en-IN" dirty="0"/>
          </a:p>
        </p:txBody>
      </p:sp>
    </p:spTree>
    <p:extLst>
      <p:ext uri="{BB962C8B-B14F-4D97-AF65-F5344CB8AC3E}">
        <p14:creationId xmlns:p14="http://schemas.microsoft.com/office/powerpoint/2010/main" val="17410503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385" y="-489731"/>
            <a:ext cx="5429166" cy="2441303"/>
          </a:xfrm>
          <a:prstGeom prst="rect">
            <a:avLst/>
          </a:prstGeom>
        </p:spPr>
      </p:pic>
      <p:sp>
        <p:nvSpPr>
          <p:cNvPr id="5" name="TextBox 4">
            <a:extLst>
              <a:ext uri="{FF2B5EF4-FFF2-40B4-BE49-F238E27FC236}">
                <a16:creationId xmlns:a16="http://schemas.microsoft.com/office/drawing/2014/main" id="{839F6F57-3A5F-ADE0-2B8F-A3468C0F27CA}"/>
              </a:ext>
            </a:extLst>
          </p:cNvPr>
          <p:cNvSpPr txBox="1"/>
          <p:nvPr/>
        </p:nvSpPr>
        <p:spPr>
          <a:xfrm>
            <a:off x="6508285" y="315787"/>
            <a:ext cx="3898231" cy="769441"/>
          </a:xfrm>
          <a:prstGeom prst="rect">
            <a:avLst/>
          </a:prstGeom>
          <a:noFill/>
        </p:spPr>
        <p:txBody>
          <a:bodyPr wrap="square" rtlCol="0">
            <a:spAutoFit/>
          </a:bodyPr>
          <a:lstStyle/>
          <a:p>
            <a:r>
              <a:rPr lang="en-US" sz="4400" dirty="0">
                <a:solidFill>
                  <a:srgbClr val="E33737"/>
                </a:solidFill>
                <a:latin typeface="Times New Roman" panose="02020603050405020304" pitchFamily="18" charset="0"/>
                <a:cs typeface="Times New Roman" panose="02020603050405020304" pitchFamily="18" charset="0"/>
              </a:rPr>
              <a:t>INTRO</a:t>
            </a:r>
            <a:endParaRPr lang="en-IN" sz="4400" dirty="0">
              <a:solidFill>
                <a:srgbClr val="E33737"/>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5CFF4A4-675E-02B6-8D83-AB8208FEB51D}"/>
              </a:ext>
            </a:extLst>
          </p:cNvPr>
          <p:cNvSpPr txBox="1"/>
          <p:nvPr/>
        </p:nvSpPr>
        <p:spPr>
          <a:xfrm>
            <a:off x="365758" y="1459859"/>
            <a:ext cx="6508285" cy="1354217"/>
          </a:xfrm>
          <a:prstGeom prst="rect">
            <a:avLst/>
          </a:prstGeom>
          <a:noFill/>
        </p:spPr>
        <p:txBody>
          <a:bodyPr wrap="square" rtlCol="0">
            <a:spAutoFit/>
          </a:bodyPr>
          <a:lstStyle/>
          <a:p>
            <a:r>
              <a:rPr lang="en-US" sz="3200" b="1" i="0" dirty="0">
                <a:solidFill>
                  <a:srgbClr val="E33737"/>
                </a:solidFill>
                <a:effectLst/>
                <a:latin typeface="Times New Roman" panose="02020603050405020304" pitchFamily="18" charset="0"/>
                <a:cs typeface="Times New Roman" panose="02020603050405020304" pitchFamily="18" charset="0"/>
              </a:rPr>
              <a:t>So malware is just a computer virus?</a:t>
            </a:r>
          </a:p>
          <a:p>
            <a:endParaRPr lang="en-IN" dirty="0"/>
          </a:p>
        </p:txBody>
      </p:sp>
      <p:sp>
        <p:nvSpPr>
          <p:cNvPr id="7" name="TextBox 6">
            <a:extLst>
              <a:ext uri="{FF2B5EF4-FFF2-40B4-BE49-F238E27FC236}">
                <a16:creationId xmlns:a16="http://schemas.microsoft.com/office/drawing/2014/main" id="{C6ED9F8A-F302-AA0D-160F-8AD8BB39A5EE}"/>
              </a:ext>
            </a:extLst>
          </p:cNvPr>
          <p:cNvSpPr txBox="1"/>
          <p:nvPr/>
        </p:nvSpPr>
        <p:spPr>
          <a:xfrm>
            <a:off x="265495" y="2488203"/>
            <a:ext cx="6343049" cy="1908215"/>
          </a:xfrm>
          <a:prstGeom prst="rect">
            <a:avLst/>
          </a:prstGeom>
          <a:noFill/>
        </p:spPr>
        <p:txBody>
          <a:bodyPr wrap="square" rtlCol="0">
            <a:spAutoFit/>
          </a:bodyPr>
          <a:lstStyle/>
          <a:p>
            <a:pPr algn="just"/>
            <a:r>
              <a:rPr lang="en-US" sz="2000" b="0" i="0" dirty="0">
                <a:solidFill>
                  <a:srgbClr val="CCCBCB"/>
                </a:solidFill>
                <a:effectLst/>
                <a:latin typeface="Times New Roman" panose="02020603050405020304" pitchFamily="18" charset="0"/>
                <a:cs typeface="Times New Roman" panose="02020603050405020304" pitchFamily="18" charset="0"/>
              </a:rPr>
              <a:t>While all computer viruses are malware, not all types of malware are viruses. Malware is malicious code. And viruses are just one type of malware. Specifically, computer viruses are malicious code that spreads across computers and networks.</a:t>
            </a:r>
          </a:p>
          <a:p>
            <a:endParaRPr lang="en-IN" dirty="0"/>
          </a:p>
        </p:txBody>
      </p:sp>
      <p:pic>
        <p:nvPicPr>
          <p:cNvPr id="9" name="Picture 8">
            <a:extLst>
              <a:ext uri="{FF2B5EF4-FFF2-40B4-BE49-F238E27FC236}">
                <a16:creationId xmlns:a16="http://schemas.microsoft.com/office/drawing/2014/main" id="{98336104-6260-2907-63CA-508099002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4567" y="1635491"/>
            <a:ext cx="4413985" cy="441398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0" name="TextBox 9">
            <a:extLst>
              <a:ext uri="{FF2B5EF4-FFF2-40B4-BE49-F238E27FC236}">
                <a16:creationId xmlns:a16="http://schemas.microsoft.com/office/drawing/2014/main" id="{04F2F821-BB44-94A9-ED1D-18292C1D9703}"/>
              </a:ext>
            </a:extLst>
          </p:cNvPr>
          <p:cNvSpPr txBox="1"/>
          <p:nvPr/>
        </p:nvSpPr>
        <p:spPr>
          <a:xfrm>
            <a:off x="300783" y="3767088"/>
            <a:ext cx="6673521" cy="1569660"/>
          </a:xfrm>
          <a:prstGeom prst="rect">
            <a:avLst/>
          </a:prstGeom>
          <a:noFill/>
        </p:spPr>
        <p:txBody>
          <a:bodyPr wrap="square" rtlCol="0">
            <a:spAutoFit/>
          </a:bodyPr>
          <a:lstStyle/>
          <a:p>
            <a:endParaRPr lang="en-IN" sz="3200" b="1" i="0" dirty="0">
              <a:solidFill>
                <a:srgbClr val="E33737"/>
              </a:solidFill>
              <a:effectLst/>
              <a:latin typeface="Times New Roman" panose="02020603050405020304" pitchFamily="18" charset="0"/>
              <a:cs typeface="Times New Roman" panose="02020603050405020304" pitchFamily="18" charset="0"/>
            </a:endParaRPr>
          </a:p>
          <a:p>
            <a:r>
              <a:rPr lang="en-IN" sz="3200" b="1" i="0" dirty="0">
                <a:solidFill>
                  <a:srgbClr val="E33737"/>
                </a:solidFill>
                <a:effectLst/>
                <a:latin typeface="Times New Roman" panose="02020603050405020304" pitchFamily="18" charset="0"/>
                <a:cs typeface="Times New Roman" panose="02020603050405020304" pitchFamily="18" charset="0"/>
              </a:rPr>
              <a:t>How does malware work?</a:t>
            </a:r>
          </a:p>
          <a:p>
            <a:endParaRPr lang="en-IN" sz="3200" dirty="0">
              <a:solidFill>
                <a:srgbClr val="FF0000"/>
              </a:solidFill>
              <a:latin typeface="Forte" panose="03060902040502070203" pitchFamily="66" charset="0"/>
            </a:endParaRPr>
          </a:p>
        </p:txBody>
      </p:sp>
      <p:sp>
        <p:nvSpPr>
          <p:cNvPr id="11" name="TextBox 10">
            <a:extLst>
              <a:ext uri="{FF2B5EF4-FFF2-40B4-BE49-F238E27FC236}">
                <a16:creationId xmlns:a16="http://schemas.microsoft.com/office/drawing/2014/main" id="{213F2FB8-81CC-AD89-84BF-DA8018405FD2}"/>
              </a:ext>
            </a:extLst>
          </p:cNvPr>
          <p:cNvSpPr txBox="1"/>
          <p:nvPr/>
        </p:nvSpPr>
        <p:spPr>
          <a:xfrm>
            <a:off x="367722" y="5025748"/>
            <a:ext cx="6508285" cy="2062103"/>
          </a:xfrm>
          <a:prstGeom prst="rect">
            <a:avLst/>
          </a:prstGeom>
          <a:noFill/>
        </p:spPr>
        <p:txBody>
          <a:bodyPr wrap="square" rtlCol="0" anchor="ctr">
            <a:spAutoFit/>
          </a:bodyPr>
          <a:lstStyle/>
          <a:p>
            <a:pPr marL="342900" indent="-342900" algn="just">
              <a:buAutoNum type="arabicPeriod"/>
            </a:pPr>
            <a:r>
              <a:rPr lang="en-US" sz="2000" b="1" dirty="0">
                <a:solidFill>
                  <a:schemeClr val="bg1"/>
                </a:solidFill>
                <a:latin typeface="Times New Roman" panose="02020603050405020304" pitchFamily="18" charset="0"/>
                <a:cs typeface="Times New Roman" panose="02020603050405020304" pitchFamily="18" charset="0"/>
              </a:rPr>
              <a:t>Infection Process:</a:t>
            </a:r>
          </a:p>
          <a:p>
            <a:pPr algn="just"/>
            <a:endParaRPr lang="en-US" dirty="0">
              <a:solidFill>
                <a:schemeClr val="bg1"/>
              </a:solidFill>
              <a:latin typeface="Kristen ITC" panose="03050502040202030202" pitchFamily="66" charset="0"/>
            </a:endParaRPr>
          </a:p>
          <a:p>
            <a:pPr algn="just"/>
            <a:r>
              <a:rPr lang="en-US" dirty="0">
                <a:solidFill>
                  <a:schemeClr val="bg1"/>
                </a:solidFill>
                <a:latin typeface="Kristen ITC" panose="03050502040202030202" pitchFamily="66" charset="0"/>
              </a:rPr>
              <a:t> </a:t>
            </a:r>
            <a:r>
              <a:rPr lang="en-US" dirty="0">
                <a:solidFill>
                  <a:srgbClr val="CCCBCB"/>
                </a:solidFill>
                <a:latin typeface="Times New Roman" panose="02020603050405020304" pitchFamily="18" charset="0"/>
                <a:cs typeface="Times New Roman" panose="02020603050405020304" pitchFamily="18" charset="0"/>
              </a:rPr>
              <a:t>Malware typically infects devices when users unwittingly download or install malicious software, often triggered by actions like clicking on infected links, visiting malicious websites, or downloading from untrustworthy sources.</a:t>
            </a:r>
          </a:p>
          <a:p>
            <a:pPr algn="just"/>
            <a:endParaRPr lang="en-IN" dirty="0"/>
          </a:p>
        </p:txBody>
      </p:sp>
    </p:spTree>
    <p:extLst>
      <p:ext uri="{BB962C8B-B14F-4D97-AF65-F5344CB8AC3E}">
        <p14:creationId xmlns:p14="http://schemas.microsoft.com/office/powerpoint/2010/main" val="844341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6">
                                            <p:txEl>
                                              <p:pRg st="0" end="0"/>
                                            </p:txEl>
                                          </p:spTgt>
                                        </p:tgtEl>
                                        <p:attrNameLst>
                                          <p:attrName>style.color</p:attrName>
                                        </p:attrNameLst>
                                      </p:cBhvr>
                                      <p:to>
                                        <a:schemeClr val="bg1"/>
                                      </p:to>
                                    </p:animClr>
                                    <p:animClr clrSpc="rgb" dir="cw">
                                      <p:cBhvr>
                                        <p:cTn id="7" dur="250" autoRev="1" fill="remove"/>
                                        <p:tgtEl>
                                          <p:spTgt spid="6">
                                            <p:txEl>
                                              <p:pRg st="0" end="0"/>
                                            </p:txEl>
                                          </p:spTgt>
                                        </p:tgtEl>
                                        <p:attrNameLst>
                                          <p:attrName>fillcolor</p:attrName>
                                        </p:attrNameLst>
                                      </p:cBhvr>
                                      <p:to>
                                        <a:schemeClr val="bg1"/>
                                      </p:to>
                                    </p:animClr>
                                    <p:set>
                                      <p:cBhvr>
                                        <p:cTn id="8" dur="250" autoRev="1" fill="remove"/>
                                        <p:tgtEl>
                                          <p:spTgt spid="6">
                                            <p:txEl>
                                              <p:pRg st="0" end="0"/>
                                            </p:txEl>
                                          </p:spTgt>
                                        </p:tgtEl>
                                        <p:attrNameLst>
                                          <p:attrName>fill.type</p:attrName>
                                        </p:attrNameLst>
                                      </p:cBhvr>
                                      <p:to>
                                        <p:strVal val="solid"/>
                                      </p:to>
                                    </p:set>
                                    <p:set>
                                      <p:cBhvr>
                                        <p:cTn id="9" dur="250" autoRev="1" fill="remove"/>
                                        <p:tgtEl>
                                          <p:spTgt spid="6">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2" presetClass="emph" presetSubtype="0" fill="hold" grpId="0" nodeType="clickEffect">
                                  <p:stCondLst>
                                    <p:cond delay="0"/>
                                  </p:stCondLst>
                                  <p:childTnLst>
                                    <p:animRot by="120000">
                                      <p:cBhvr>
                                        <p:cTn id="17" dur="100" fill="hold">
                                          <p:stCondLst>
                                            <p:cond delay="0"/>
                                          </p:stCondLst>
                                        </p:cTn>
                                        <p:tgtEl>
                                          <p:spTgt spid="10"/>
                                        </p:tgtEl>
                                        <p:attrNameLst>
                                          <p:attrName>r</p:attrName>
                                        </p:attrNameLst>
                                      </p:cBhvr>
                                    </p:animRot>
                                    <p:animRot by="-240000">
                                      <p:cBhvr>
                                        <p:cTn id="18" dur="200" fill="hold">
                                          <p:stCondLst>
                                            <p:cond delay="200"/>
                                          </p:stCondLst>
                                        </p:cTn>
                                        <p:tgtEl>
                                          <p:spTgt spid="10"/>
                                        </p:tgtEl>
                                        <p:attrNameLst>
                                          <p:attrName>r</p:attrName>
                                        </p:attrNameLst>
                                      </p:cBhvr>
                                    </p:animRot>
                                    <p:animRot by="240000">
                                      <p:cBhvr>
                                        <p:cTn id="19" dur="200" fill="hold">
                                          <p:stCondLst>
                                            <p:cond delay="400"/>
                                          </p:stCondLst>
                                        </p:cTn>
                                        <p:tgtEl>
                                          <p:spTgt spid="10"/>
                                        </p:tgtEl>
                                        <p:attrNameLst>
                                          <p:attrName>r</p:attrName>
                                        </p:attrNameLst>
                                      </p:cBhvr>
                                    </p:animRot>
                                    <p:animRot by="-240000">
                                      <p:cBhvr>
                                        <p:cTn id="20" dur="200" fill="hold">
                                          <p:stCondLst>
                                            <p:cond delay="600"/>
                                          </p:stCondLst>
                                        </p:cTn>
                                        <p:tgtEl>
                                          <p:spTgt spid="10"/>
                                        </p:tgtEl>
                                        <p:attrNameLst>
                                          <p:attrName>r</p:attrName>
                                        </p:attrNameLst>
                                      </p:cBhvr>
                                    </p:animRot>
                                    <p:animRot by="120000">
                                      <p:cBhvr>
                                        <p:cTn id="21" dur="200" fill="hold">
                                          <p:stCondLst>
                                            <p:cond delay="80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385" y="-489730"/>
            <a:ext cx="5293894" cy="2380476"/>
          </a:xfrm>
          <a:prstGeom prst="rect">
            <a:avLst/>
          </a:prstGeom>
        </p:spPr>
      </p:pic>
      <p:sp>
        <p:nvSpPr>
          <p:cNvPr id="3" name="TextBox 2">
            <a:extLst>
              <a:ext uri="{FF2B5EF4-FFF2-40B4-BE49-F238E27FC236}">
                <a16:creationId xmlns:a16="http://schemas.microsoft.com/office/drawing/2014/main" id="{CA1D5969-A134-DE9A-5B7C-401006DF0DE6}"/>
              </a:ext>
            </a:extLst>
          </p:cNvPr>
          <p:cNvSpPr txBox="1"/>
          <p:nvPr/>
        </p:nvSpPr>
        <p:spPr>
          <a:xfrm>
            <a:off x="3151912" y="1459918"/>
            <a:ext cx="6285296" cy="584775"/>
          </a:xfrm>
          <a:prstGeom prst="rect">
            <a:avLst/>
          </a:prstGeom>
          <a:noFill/>
        </p:spPr>
        <p:txBody>
          <a:bodyPr wrap="square">
            <a:spAutoFit/>
          </a:bodyPr>
          <a:lstStyle/>
          <a:p>
            <a:r>
              <a:rPr lang="en-IN" sz="3200" b="1" i="0" dirty="0">
                <a:solidFill>
                  <a:srgbClr val="E33737"/>
                </a:solidFill>
                <a:effectLst/>
                <a:latin typeface="Times New Roman" panose="02020603050405020304" pitchFamily="18" charset="0"/>
                <a:cs typeface="Times New Roman" panose="02020603050405020304" pitchFamily="18" charset="0"/>
              </a:rPr>
              <a:t>How does malware work?</a:t>
            </a:r>
          </a:p>
        </p:txBody>
      </p:sp>
      <p:sp>
        <p:nvSpPr>
          <p:cNvPr id="5" name="TextBox 4">
            <a:extLst>
              <a:ext uri="{FF2B5EF4-FFF2-40B4-BE49-F238E27FC236}">
                <a16:creationId xmlns:a16="http://schemas.microsoft.com/office/drawing/2014/main" id="{17BCFBCA-2B42-B520-FB9B-3F4EAE75A7E4}"/>
              </a:ext>
            </a:extLst>
          </p:cNvPr>
          <p:cNvSpPr txBox="1"/>
          <p:nvPr/>
        </p:nvSpPr>
        <p:spPr>
          <a:xfrm>
            <a:off x="1513133" y="2375621"/>
            <a:ext cx="2483318" cy="3754874"/>
          </a:xfrm>
          <a:prstGeom prst="rect">
            <a:avLst/>
          </a:prstGeom>
          <a:noFill/>
        </p:spPr>
        <p:txBody>
          <a:bodyPr wrap="square" rtlCol="0">
            <a:spAutoFit/>
          </a:bodyPr>
          <a:lstStyle/>
          <a:p>
            <a:pPr algn="ctr"/>
            <a:r>
              <a:rPr lang="en-US" sz="2000" b="1" dirty="0">
                <a:solidFill>
                  <a:srgbClr val="CCCBCB"/>
                </a:solidFill>
                <a:latin typeface="Times New Roman" panose="02020603050405020304" pitchFamily="18" charset="0"/>
                <a:cs typeface="Times New Roman" panose="02020603050405020304" pitchFamily="18" charset="0"/>
              </a:rPr>
              <a:t>Distribution Process</a:t>
            </a:r>
          </a:p>
          <a:p>
            <a:endParaRPr lang="en-US" sz="2000" b="1" dirty="0">
              <a:solidFill>
                <a:srgbClr val="CCCBCB"/>
              </a:solidFill>
              <a:latin typeface="Times New Roman" panose="02020603050405020304" pitchFamily="18" charset="0"/>
              <a:cs typeface="Times New Roman" panose="02020603050405020304" pitchFamily="18" charset="0"/>
            </a:endParaRPr>
          </a:p>
          <a:p>
            <a:pPr algn="ctr"/>
            <a:r>
              <a:rPr lang="en-US" dirty="0">
                <a:solidFill>
                  <a:srgbClr val="CCCBCB"/>
                </a:solidFill>
                <a:latin typeface="Times New Roman" panose="02020603050405020304" pitchFamily="18" charset="0"/>
                <a:cs typeface="Times New Roman" panose="02020603050405020304" pitchFamily="18" charset="0"/>
              </a:rPr>
              <a:t>Hackers spread malware through various methods, such as embedding it in popular downloads, using peer-to-peer file-sharing services, and even loading it onto USB drives or flash drives.</a:t>
            </a:r>
          </a:p>
          <a:p>
            <a:endParaRPr lang="en-US" dirty="0">
              <a:solidFill>
                <a:srgbClr val="CCCBCB"/>
              </a:solidFill>
              <a:latin typeface="Times New Roman" panose="02020603050405020304" pitchFamily="18" charset="0"/>
              <a:cs typeface="Times New Roman" panose="02020603050405020304" pitchFamily="18" charset="0"/>
            </a:endParaRPr>
          </a:p>
          <a:p>
            <a:endParaRPr lang="en-IN" dirty="0"/>
          </a:p>
        </p:txBody>
      </p:sp>
      <p:sp>
        <p:nvSpPr>
          <p:cNvPr id="6" name="TextBox 5">
            <a:extLst>
              <a:ext uri="{FF2B5EF4-FFF2-40B4-BE49-F238E27FC236}">
                <a16:creationId xmlns:a16="http://schemas.microsoft.com/office/drawing/2014/main" id="{F6EAB6F3-CCE4-8FE5-D620-827622381F2C}"/>
              </a:ext>
            </a:extLst>
          </p:cNvPr>
          <p:cNvSpPr txBox="1"/>
          <p:nvPr/>
        </p:nvSpPr>
        <p:spPr>
          <a:xfrm>
            <a:off x="4151697" y="1967120"/>
            <a:ext cx="3888606" cy="646331"/>
          </a:xfrm>
          <a:prstGeom prst="rect">
            <a:avLst/>
          </a:prstGeom>
          <a:noFill/>
        </p:spPr>
        <p:txBody>
          <a:bodyPr wrap="square" rtlCol="0">
            <a:spAutoFit/>
          </a:bodyPr>
          <a:lstStyle/>
          <a:p>
            <a:pPr algn="ctr"/>
            <a:r>
              <a:rPr lang="en-US" dirty="0">
                <a:solidFill>
                  <a:srgbClr val="CCCBCB"/>
                </a:solidFill>
                <a:latin typeface="Mier B"/>
              </a:rPr>
              <a:t>.</a:t>
            </a:r>
          </a:p>
          <a:p>
            <a:endParaRPr lang="en-IN" dirty="0"/>
          </a:p>
        </p:txBody>
      </p:sp>
      <p:sp>
        <p:nvSpPr>
          <p:cNvPr id="7" name="TextBox 6">
            <a:extLst>
              <a:ext uri="{FF2B5EF4-FFF2-40B4-BE49-F238E27FC236}">
                <a16:creationId xmlns:a16="http://schemas.microsoft.com/office/drawing/2014/main" id="{D87A48A0-295F-FF29-9D72-CFC14F0066C1}"/>
              </a:ext>
            </a:extLst>
          </p:cNvPr>
          <p:cNvSpPr txBox="1"/>
          <p:nvPr/>
        </p:nvSpPr>
        <p:spPr>
          <a:xfrm>
            <a:off x="7367156" y="2197836"/>
            <a:ext cx="2743200" cy="4093428"/>
          </a:xfrm>
          <a:prstGeom prst="rect">
            <a:avLst/>
          </a:prstGeom>
          <a:noFill/>
        </p:spPr>
        <p:txBody>
          <a:bodyPr wrap="square" rtlCol="0">
            <a:spAutoFit/>
          </a:bodyPr>
          <a:lstStyle/>
          <a:p>
            <a:pPr algn="ctr"/>
            <a:r>
              <a:rPr lang="en-US" sz="2000" b="1" dirty="0">
                <a:solidFill>
                  <a:srgbClr val="CCCBCB"/>
                </a:solidFill>
                <a:latin typeface="Times New Roman" panose="02020603050405020304" pitchFamily="18" charset="0"/>
                <a:cs typeface="Times New Roman" panose="02020603050405020304" pitchFamily="18" charset="0"/>
              </a:rPr>
              <a:t>Firmware-Based Infection: </a:t>
            </a:r>
          </a:p>
          <a:p>
            <a:pPr algn="ctr"/>
            <a:endParaRPr lang="en-US" sz="2000" b="1" dirty="0">
              <a:solidFill>
                <a:srgbClr val="CCCBCB"/>
              </a:solidFill>
              <a:latin typeface="Times New Roman" panose="02020603050405020304" pitchFamily="18" charset="0"/>
              <a:cs typeface="Times New Roman" panose="02020603050405020304" pitchFamily="18" charset="0"/>
            </a:endParaRPr>
          </a:p>
          <a:p>
            <a:pPr algn="ctr"/>
            <a:endParaRPr lang="en-US" sz="2000" b="1" dirty="0">
              <a:solidFill>
                <a:srgbClr val="CCCBCB"/>
              </a:solidFill>
              <a:latin typeface="Times New Roman" panose="02020603050405020304" pitchFamily="18" charset="0"/>
              <a:cs typeface="Times New Roman" panose="02020603050405020304" pitchFamily="18" charset="0"/>
            </a:endParaRPr>
          </a:p>
          <a:p>
            <a:pPr algn="ctr"/>
            <a:r>
              <a:rPr lang="en-US" dirty="0">
                <a:solidFill>
                  <a:srgbClr val="CCCBCB"/>
                </a:solidFill>
                <a:latin typeface="Times New Roman" panose="02020603050405020304" pitchFamily="18" charset="0"/>
                <a:cs typeface="Times New Roman" panose="02020603050405020304" pitchFamily="18" charset="0"/>
              </a:rPr>
              <a:t>Malware can be loaded onto the firmware of USB sticks or flash drives, allowing it to infect a device when the USB drive is connected, often remaining undetected on the device's hardware.</a:t>
            </a:r>
          </a:p>
          <a:p>
            <a:pPr algn="ctr"/>
            <a:r>
              <a:rPr lang="en-US" dirty="0">
                <a:solidFill>
                  <a:srgbClr val="CCCBCB"/>
                </a:solidFill>
                <a:latin typeface="Times New Roman" panose="02020603050405020304" pitchFamily="18" charset="0"/>
                <a:cs typeface="Times New Roman" panose="02020603050405020304" pitchFamily="18" charset="0"/>
              </a:rPr>
              <a:t>how malware operates.</a:t>
            </a:r>
          </a:p>
          <a:p>
            <a:endParaRPr lang="en-IN" dirty="0"/>
          </a:p>
        </p:txBody>
      </p:sp>
      <p:sp>
        <p:nvSpPr>
          <p:cNvPr id="9" name="Google Shape;10794;p67">
            <a:extLst>
              <a:ext uri="{FF2B5EF4-FFF2-40B4-BE49-F238E27FC236}">
                <a16:creationId xmlns:a16="http://schemas.microsoft.com/office/drawing/2014/main" id="{E5D9E280-13F0-24CA-C158-22B2E3351275}"/>
              </a:ext>
            </a:extLst>
          </p:cNvPr>
          <p:cNvSpPr/>
          <p:nvPr/>
        </p:nvSpPr>
        <p:spPr>
          <a:xfrm>
            <a:off x="4918509" y="3019214"/>
            <a:ext cx="1793630" cy="1491936"/>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77351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arn(inVertic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894A02-4CD2-26C0-2F78-C708AA38DE00}"/>
              </a:ext>
            </a:extLst>
          </p:cNvPr>
          <p:cNvSpPr txBox="1"/>
          <p:nvPr/>
        </p:nvSpPr>
        <p:spPr>
          <a:xfrm>
            <a:off x="5095631" y="174842"/>
            <a:ext cx="6096000" cy="461665"/>
          </a:xfrm>
          <a:prstGeom prst="rect">
            <a:avLst/>
          </a:prstGeom>
          <a:noFill/>
        </p:spPr>
        <p:txBody>
          <a:bodyPr wrap="square">
            <a:spAutoFit/>
          </a:bodyPr>
          <a:lstStyle/>
          <a:p>
            <a:r>
              <a:rPr lang="en-IN" sz="2400" u="sng" dirty="0">
                <a:solidFill>
                  <a:srgbClr val="E33737"/>
                </a:solidFill>
              </a:rPr>
              <a:t>Literature Survey</a:t>
            </a:r>
          </a:p>
        </p:txBody>
      </p:sp>
      <p:graphicFrame>
        <p:nvGraphicFramePr>
          <p:cNvPr id="7" name="Table 6">
            <a:extLst>
              <a:ext uri="{FF2B5EF4-FFF2-40B4-BE49-F238E27FC236}">
                <a16:creationId xmlns:a16="http://schemas.microsoft.com/office/drawing/2014/main" id="{FCDE8BF9-5A5D-A6CF-F18E-4817AFE83E2B}"/>
              </a:ext>
            </a:extLst>
          </p:cNvPr>
          <p:cNvGraphicFramePr>
            <a:graphicFrameLocks noGrp="1"/>
          </p:cNvGraphicFramePr>
          <p:nvPr>
            <p:extLst>
              <p:ext uri="{D42A27DB-BD31-4B8C-83A1-F6EECF244321}">
                <p14:modId xmlns:p14="http://schemas.microsoft.com/office/powerpoint/2010/main" val="102264180"/>
              </p:ext>
            </p:extLst>
          </p:nvPr>
        </p:nvGraphicFramePr>
        <p:xfrm>
          <a:off x="631030" y="845574"/>
          <a:ext cx="11030026" cy="5633884"/>
        </p:xfrm>
        <a:graphic>
          <a:graphicData uri="http://schemas.openxmlformats.org/drawingml/2006/table">
            <a:tbl>
              <a:tblPr firstRow="1" bandRow="1">
                <a:tableStyleId>{5C22544A-7EE6-4342-B048-85BDC9FD1C3A}</a:tableStyleId>
              </a:tblPr>
              <a:tblGrid>
                <a:gridCol w="531847">
                  <a:extLst>
                    <a:ext uri="{9D8B030D-6E8A-4147-A177-3AD203B41FA5}">
                      <a16:colId xmlns:a16="http://schemas.microsoft.com/office/drawing/2014/main" val="3792369889"/>
                    </a:ext>
                  </a:extLst>
                </a:gridCol>
                <a:gridCol w="1380633">
                  <a:extLst>
                    <a:ext uri="{9D8B030D-6E8A-4147-A177-3AD203B41FA5}">
                      <a16:colId xmlns:a16="http://schemas.microsoft.com/office/drawing/2014/main" val="2203081281"/>
                    </a:ext>
                  </a:extLst>
                </a:gridCol>
                <a:gridCol w="2136645">
                  <a:extLst>
                    <a:ext uri="{9D8B030D-6E8A-4147-A177-3AD203B41FA5}">
                      <a16:colId xmlns:a16="http://schemas.microsoft.com/office/drawing/2014/main" val="1648898683"/>
                    </a:ext>
                  </a:extLst>
                </a:gridCol>
                <a:gridCol w="1883953">
                  <a:extLst>
                    <a:ext uri="{9D8B030D-6E8A-4147-A177-3AD203B41FA5}">
                      <a16:colId xmlns:a16="http://schemas.microsoft.com/office/drawing/2014/main" val="125276147"/>
                    </a:ext>
                  </a:extLst>
                </a:gridCol>
                <a:gridCol w="1803144">
                  <a:extLst>
                    <a:ext uri="{9D8B030D-6E8A-4147-A177-3AD203B41FA5}">
                      <a16:colId xmlns:a16="http://schemas.microsoft.com/office/drawing/2014/main" val="821716727"/>
                    </a:ext>
                  </a:extLst>
                </a:gridCol>
                <a:gridCol w="1720645">
                  <a:extLst>
                    <a:ext uri="{9D8B030D-6E8A-4147-A177-3AD203B41FA5}">
                      <a16:colId xmlns:a16="http://schemas.microsoft.com/office/drawing/2014/main" val="2911442391"/>
                    </a:ext>
                  </a:extLst>
                </a:gridCol>
                <a:gridCol w="1573159">
                  <a:extLst>
                    <a:ext uri="{9D8B030D-6E8A-4147-A177-3AD203B41FA5}">
                      <a16:colId xmlns:a16="http://schemas.microsoft.com/office/drawing/2014/main" val="2182879420"/>
                    </a:ext>
                  </a:extLst>
                </a:gridCol>
              </a:tblGrid>
              <a:tr h="792048">
                <a:tc>
                  <a:txBody>
                    <a:bodyPr/>
                    <a:lstStyle/>
                    <a:p>
                      <a:r>
                        <a:rPr lang="en-IN" sz="1400" dirty="0"/>
                        <a:t>SLN</a:t>
                      </a:r>
                    </a:p>
                  </a:txBody>
                  <a:tcPr/>
                </a:tc>
                <a:tc>
                  <a:txBody>
                    <a:bodyPr/>
                    <a:lstStyle/>
                    <a:p>
                      <a:r>
                        <a:rPr lang="en-IN" sz="1400" dirty="0"/>
                        <a:t>Title of the</a:t>
                      </a:r>
                    </a:p>
                    <a:p>
                      <a:r>
                        <a:rPr lang="en-IN" sz="1400" dirty="0"/>
                        <a:t>paper</a:t>
                      </a:r>
                    </a:p>
                  </a:txBody>
                  <a:tcPr/>
                </a:tc>
                <a:tc>
                  <a:txBody>
                    <a:bodyPr/>
                    <a:lstStyle/>
                    <a:p>
                      <a:r>
                        <a:rPr lang="en-IN" sz="1400" dirty="0"/>
                        <a:t>Objectives</a:t>
                      </a:r>
                    </a:p>
                  </a:txBody>
                  <a:tcPr/>
                </a:tc>
                <a:tc>
                  <a:txBody>
                    <a:bodyPr/>
                    <a:lstStyle/>
                    <a:p>
                      <a:r>
                        <a:rPr lang="en-IN" sz="1400" dirty="0"/>
                        <a:t>Results</a:t>
                      </a:r>
                    </a:p>
                  </a:txBody>
                  <a:tcPr/>
                </a:tc>
                <a:tc>
                  <a:txBody>
                    <a:bodyPr/>
                    <a:lstStyle/>
                    <a:p>
                      <a:r>
                        <a:rPr lang="en-IN" sz="1400" dirty="0"/>
                        <a:t>Merits</a:t>
                      </a:r>
                    </a:p>
                  </a:txBody>
                  <a:tcPr/>
                </a:tc>
                <a:tc>
                  <a:txBody>
                    <a:bodyPr/>
                    <a:lstStyle/>
                    <a:p>
                      <a:r>
                        <a:rPr lang="en-IN" sz="1400" dirty="0"/>
                        <a:t>Demerits</a:t>
                      </a:r>
                    </a:p>
                  </a:txBody>
                  <a:tcPr/>
                </a:tc>
                <a:tc>
                  <a:txBody>
                    <a:bodyPr/>
                    <a:lstStyle/>
                    <a:p>
                      <a:r>
                        <a:rPr lang="en-IN" sz="1400" dirty="0"/>
                        <a:t>Conclusion</a:t>
                      </a:r>
                    </a:p>
                  </a:txBody>
                  <a:tcPr/>
                </a:tc>
                <a:extLst>
                  <a:ext uri="{0D108BD9-81ED-4DB2-BD59-A6C34878D82A}">
                    <a16:rowId xmlns:a16="http://schemas.microsoft.com/office/drawing/2014/main" val="3752279932"/>
                  </a:ext>
                </a:extLst>
              </a:tr>
              <a:tr h="2453899">
                <a:tc>
                  <a:txBody>
                    <a:bodyPr/>
                    <a:lstStyle/>
                    <a:p>
                      <a:r>
                        <a:rPr lang="en-IN" sz="1100" dirty="0"/>
                        <a:t>1.</a:t>
                      </a:r>
                    </a:p>
                  </a:txBody>
                  <a:tcPr/>
                </a:tc>
                <a:tc>
                  <a:txBody>
                    <a:bodyPr/>
                    <a:lstStyle/>
                    <a:p>
                      <a:r>
                        <a:rPr lang="en-US" sz="1100" dirty="0">
                          <a:latin typeface="Times New Roman" panose="02020603050405020304" pitchFamily="18" charset="0"/>
                          <a:cs typeface="Times New Roman" panose="02020603050405020304" pitchFamily="18" charset="0"/>
                        </a:rPr>
                        <a:t>A Survey of Malware Detection Techniques</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This paper provides a comprehensive overview of malware detection techniques. It aims to categorize and explain various methods used for identifying and classifying malware.</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summarizes existing techniques, their advantages, and their limitations but doesn't present specific experimental results. It serves as a valuable reference for understanding the landscape of malware detection methods.</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Comprehensive coverage of a wide range of malware detection techniques, including signature-based, behavior-based, and heuristics-based methods. Offers insights into the strengths of each method, helping readers understand the context in which they are most effective.</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does not provide specific performance metrics or a comparative analysis of the discussed techniques. It doesn't offer original research but is more of a survey and review.</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concludes by emphasizing the importance of a multi-faceted approach to malware detection, incorporating various techniques to enhance overall security. It encourages researchers and practitioners to consider a combination of methods tailored to specific use cases.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2624634"/>
                  </a:ext>
                </a:extLst>
              </a:tr>
              <a:tr h="2387937">
                <a:tc>
                  <a:txBody>
                    <a:bodyPr/>
                    <a:lstStyle/>
                    <a:p>
                      <a:r>
                        <a:rPr lang="en-IN" sz="1100" dirty="0"/>
                        <a:t>2.</a:t>
                      </a:r>
                    </a:p>
                  </a:txBody>
                  <a:tcPr/>
                </a:tc>
                <a:tc>
                  <a:txBody>
                    <a:bodyPr/>
                    <a:lstStyle/>
                    <a:p>
                      <a:r>
                        <a:rPr lang="en-US" sz="1100" dirty="0">
                          <a:latin typeface="Times New Roman" panose="02020603050405020304" pitchFamily="18" charset="0"/>
                          <a:cs typeface="Times New Roman" panose="02020603050405020304" pitchFamily="18" charset="0"/>
                        </a:rPr>
                        <a:t>End-to-End Malware Detection and Classification with End-to-End Deep Neural Networks</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This paper investigates the application of deep neural networks for end-to-end malware detection and classification. It aims to improve the accuracy and efficiency of malware classification using deep learning techniques.</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introduces an end-to-end deep neural network approach that effectively detects and classifies malware. The deep learning model achieved high accuracy and demonstrated the potential for automating the malware classification process.</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Introduction of a novel approach using deep neural networks for malware classification, which reduces the need for feature engineering. High accuracy and potential for real-time malware detection.</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solidFill>
                            <a:schemeClr val="tx1"/>
                          </a:solidFill>
                          <a:latin typeface="Times New Roman" panose="02020603050405020304" pitchFamily="18" charset="0"/>
                          <a:cs typeface="Times New Roman" panose="02020603050405020304" pitchFamily="18" charset="0"/>
                        </a:rPr>
                        <a:t>Deep learning models can be resource-intensive, making them challenging to implement in resource-constrained environments. Limited discussion of the interpretability of deep learning models for malware classification.</a:t>
                      </a:r>
                      <a:endParaRPr lang="en-IN" sz="11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concludes that deep neural networks have the potential to revolutionize malware detection and classification. It underscores the need for further research into optimizing deep learning models for practical use in cybersecurity.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01465935"/>
                  </a:ext>
                </a:extLst>
              </a:tr>
            </a:tbl>
          </a:graphicData>
        </a:graphic>
      </p:graphicFrame>
      <p:pic>
        <p:nvPicPr>
          <p:cNvPr id="2" name="Picture 1">
            <a:extLst>
              <a:ext uri="{FF2B5EF4-FFF2-40B4-BE49-F238E27FC236}">
                <a16:creationId xmlns:a16="http://schemas.microsoft.com/office/drawing/2014/main" id="{59B2C7B4-0871-4FCF-145A-69462484ED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830" y="-281354"/>
            <a:ext cx="2922954" cy="1289539"/>
          </a:xfrm>
          <a:prstGeom prst="rect">
            <a:avLst/>
          </a:prstGeom>
        </p:spPr>
      </p:pic>
    </p:spTree>
    <p:extLst>
      <p:ext uri="{BB962C8B-B14F-4D97-AF65-F5344CB8AC3E}">
        <p14:creationId xmlns:p14="http://schemas.microsoft.com/office/powerpoint/2010/main" val="1035815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B59C2C8-263F-B68E-FB72-8BACADD72DAA}"/>
              </a:ext>
            </a:extLst>
          </p:cNvPr>
          <p:cNvGraphicFramePr>
            <a:graphicFrameLocks noGrp="1"/>
          </p:cNvGraphicFramePr>
          <p:nvPr>
            <p:extLst>
              <p:ext uri="{D42A27DB-BD31-4B8C-83A1-F6EECF244321}">
                <p14:modId xmlns:p14="http://schemas.microsoft.com/office/powerpoint/2010/main" val="2996570826"/>
              </p:ext>
            </p:extLst>
          </p:nvPr>
        </p:nvGraphicFramePr>
        <p:xfrm>
          <a:off x="589935" y="363795"/>
          <a:ext cx="11169448" cy="5990163"/>
        </p:xfrm>
        <a:graphic>
          <a:graphicData uri="http://schemas.openxmlformats.org/drawingml/2006/table">
            <a:tbl>
              <a:tblPr firstRow="1" bandRow="1">
                <a:tableStyleId>{5C22544A-7EE6-4342-B048-85BDC9FD1C3A}</a:tableStyleId>
              </a:tblPr>
              <a:tblGrid>
                <a:gridCol w="911164">
                  <a:extLst>
                    <a:ext uri="{9D8B030D-6E8A-4147-A177-3AD203B41FA5}">
                      <a16:colId xmlns:a16="http://schemas.microsoft.com/office/drawing/2014/main" val="3919367947"/>
                    </a:ext>
                  </a:extLst>
                </a:gridCol>
                <a:gridCol w="1730188">
                  <a:extLst>
                    <a:ext uri="{9D8B030D-6E8A-4147-A177-3AD203B41FA5}">
                      <a16:colId xmlns:a16="http://schemas.microsoft.com/office/drawing/2014/main" val="2619970735"/>
                    </a:ext>
                  </a:extLst>
                </a:gridCol>
                <a:gridCol w="2145552">
                  <a:extLst>
                    <a:ext uri="{9D8B030D-6E8A-4147-A177-3AD203B41FA5}">
                      <a16:colId xmlns:a16="http://schemas.microsoft.com/office/drawing/2014/main" val="1812476337"/>
                    </a:ext>
                  </a:extLst>
                </a:gridCol>
                <a:gridCol w="1595636">
                  <a:extLst>
                    <a:ext uri="{9D8B030D-6E8A-4147-A177-3AD203B41FA5}">
                      <a16:colId xmlns:a16="http://schemas.microsoft.com/office/drawing/2014/main" val="527451251"/>
                    </a:ext>
                  </a:extLst>
                </a:gridCol>
                <a:gridCol w="1595636">
                  <a:extLst>
                    <a:ext uri="{9D8B030D-6E8A-4147-A177-3AD203B41FA5}">
                      <a16:colId xmlns:a16="http://schemas.microsoft.com/office/drawing/2014/main" val="3752783272"/>
                    </a:ext>
                  </a:extLst>
                </a:gridCol>
                <a:gridCol w="1595636">
                  <a:extLst>
                    <a:ext uri="{9D8B030D-6E8A-4147-A177-3AD203B41FA5}">
                      <a16:colId xmlns:a16="http://schemas.microsoft.com/office/drawing/2014/main" val="697626980"/>
                    </a:ext>
                  </a:extLst>
                </a:gridCol>
                <a:gridCol w="1595636">
                  <a:extLst>
                    <a:ext uri="{9D8B030D-6E8A-4147-A177-3AD203B41FA5}">
                      <a16:colId xmlns:a16="http://schemas.microsoft.com/office/drawing/2014/main" val="1090297259"/>
                    </a:ext>
                  </a:extLst>
                </a:gridCol>
              </a:tblGrid>
              <a:tr h="709537">
                <a:tc>
                  <a:txBody>
                    <a:bodyPr/>
                    <a:lstStyle/>
                    <a:p>
                      <a:r>
                        <a:rPr lang="en-IN" sz="1400" dirty="0"/>
                        <a:t>SLN</a:t>
                      </a:r>
                    </a:p>
                  </a:txBody>
                  <a:tcPr/>
                </a:tc>
                <a:tc>
                  <a:txBody>
                    <a:bodyPr/>
                    <a:lstStyle/>
                    <a:p>
                      <a:r>
                        <a:rPr lang="en-IN" sz="1400" dirty="0"/>
                        <a:t>Title of the</a:t>
                      </a:r>
                    </a:p>
                    <a:p>
                      <a:r>
                        <a:rPr lang="en-IN" sz="1400" dirty="0"/>
                        <a:t>paper</a:t>
                      </a:r>
                    </a:p>
                    <a:p>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Objectives</a:t>
                      </a:r>
                    </a:p>
                    <a:p>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Results</a:t>
                      </a:r>
                    </a:p>
                    <a:p>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Merits</a:t>
                      </a:r>
                    </a:p>
                    <a:p>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Demerits</a:t>
                      </a:r>
                    </a:p>
                    <a:p>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t>Conclusion</a:t>
                      </a:r>
                    </a:p>
                    <a:p>
                      <a:endParaRPr lang="en-IN" sz="1400" dirty="0"/>
                    </a:p>
                  </a:txBody>
                  <a:tcPr/>
                </a:tc>
                <a:extLst>
                  <a:ext uri="{0D108BD9-81ED-4DB2-BD59-A6C34878D82A}">
                    <a16:rowId xmlns:a16="http://schemas.microsoft.com/office/drawing/2014/main" val="2822665577"/>
                  </a:ext>
                </a:extLst>
              </a:tr>
              <a:tr h="2527724">
                <a:tc>
                  <a:txBody>
                    <a:bodyPr/>
                    <a:lstStyle/>
                    <a:p>
                      <a:r>
                        <a:rPr lang="en-IN" sz="11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latin typeface="Times New Roman" panose="02020603050405020304" pitchFamily="18" charset="0"/>
                          <a:cs typeface="Times New Roman" panose="02020603050405020304" pitchFamily="18" charset="0"/>
                        </a:rPr>
                        <a:t>A Survey of Machine Learning Methods for Malware Detection and Classification</a:t>
                      </a:r>
                      <a:endParaRPr lang="en-IN" sz="1100" dirty="0">
                        <a:latin typeface="Times New Roman" panose="02020603050405020304" pitchFamily="18" charset="0"/>
                        <a:cs typeface="Times New Roman" panose="02020603050405020304" pitchFamily="18" charset="0"/>
                      </a:endParaRPr>
                    </a:p>
                    <a:p>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This paper provides an overview of various machine learning methods applied to malware detection and classification. It aims to compare and contrast the strengths and weaknesses of different machine learning techniques in the context of cybersecurity.</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summarizes the application of machine learning methods, such as decision trees, support vector machines, and ensemble methods, in malware detection. It highlights the importance of feature selection and cross-validation in improving classification performance.</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Comprehensive survey of various machine learning techniques applied to malware classification. Provides insights into the strengths and limitations of each method, helping practitioners choose the most suitable approach.</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does not offer a direct comparison or evaluation of the methods discussed, making it challenging to determine which method is superior. Some of the discussed methods may have evolved or been replaced by newer techniques since the publication of the paper.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concludes that machine learning methods play a crucial role in malware detection and classification. It emphasizes the need for continued research to adapt to evolving malware threats and the development of new techniques.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01226452"/>
                  </a:ext>
                </a:extLst>
              </a:tr>
              <a:tr h="2730919">
                <a:tc>
                  <a:txBody>
                    <a:bodyPr/>
                    <a:lstStyle/>
                    <a:p>
                      <a:r>
                        <a:rPr lang="en-IN" sz="1100" dirty="0"/>
                        <a:t>4.</a:t>
                      </a:r>
                    </a:p>
                  </a:txBody>
                  <a:tcPr/>
                </a:tc>
                <a:tc>
                  <a:txBody>
                    <a:bodyPr/>
                    <a:lstStyle/>
                    <a:p>
                      <a:r>
                        <a:rPr lang="en-US" sz="1100" dirty="0">
                          <a:latin typeface="Times New Roman" panose="02020603050405020304" pitchFamily="18" charset="0"/>
                          <a:cs typeface="Times New Roman" panose="02020603050405020304" pitchFamily="18" charset="0"/>
                        </a:rPr>
                        <a:t>Behavior-Based Classification of Cyber Malware: A Comprehensive Survey</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This paper aims to provide an extensive survey of behavior-based classification methods for cyber malware. The objective is to evaluate the effectiveness of these techniques in identifying malicious behavior and their relevance in contemporary cybersecurity.</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The paper discusses various behavior-based classification techniques, such as sandboxing, dynamic analysis, and anomaly detection. It provides insights into their capabilities and limitations in identifying malicious behavior.</a:t>
                      </a:r>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Behavior-based methods can detect previously unseen and zero-day malware based on their actions. They provide insights into the intentions and impact of malware on a system. Useful for identifying advanced persistent threats (APTs) and sophisticated attacks.</a:t>
                      </a:r>
                      <a:endParaRPr lang="en-IN" sz="11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latin typeface="Times New Roman" panose="02020603050405020304" pitchFamily="18" charset="0"/>
                          <a:cs typeface="Times New Roman" panose="02020603050405020304" pitchFamily="18" charset="0"/>
                        </a:rPr>
                        <a:t>Can generate false positives if legitimate software exhibits behavior similar to malware. May require significant computational resources for dynamic analysis. Limited effectiveness against fileless and memory-resident malware.</a:t>
                      </a:r>
                      <a:endParaRPr lang="en-IN" sz="1100" dirty="0">
                        <a:latin typeface="Times New Roman" panose="02020603050405020304" pitchFamily="18" charset="0"/>
                        <a:cs typeface="Times New Roman" panose="02020603050405020304" pitchFamily="18" charset="0"/>
                      </a:endParaRPr>
                    </a:p>
                    <a:p>
                      <a:endParaRPr lang="en-IN" sz="1100" dirty="0">
                        <a:latin typeface="Times New Roman" panose="02020603050405020304" pitchFamily="18" charset="0"/>
                        <a:cs typeface="Times New Roman" panose="02020603050405020304" pitchFamily="18" charset="0"/>
                      </a:endParaRPr>
                    </a:p>
                  </a:txBody>
                  <a:tcPr/>
                </a:tc>
                <a:tc>
                  <a:txBody>
                    <a:bodyPr/>
                    <a:lstStyle/>
                    <a:p>
                      <a:r>
                        <a:rPr lang="en-US" sz="1100" dirty="0">
                          <a:latin typeface="Times New Roman" panose="02020603050405020304" pitchFamily="18" charset="0"/>
                          <a:cs typeface="Times New Roman" panose="02020603050405020304" pitchFamily="18" charset="0"/>
                        </a:rPr>
                        <a:t>In conclusion, behavior-based methods are indispensable in modern cybersecurity, particularly for detecting advanced and evasive malware. However, they are not without their challenges, and integrating them with other classification methods can enhance overall malware detection capabilities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79782780"/>
                  </a:ext>
                </a:extLst>
              </a:tr>
            </a:tbl>
          </a:graphicData>
        </a:graphic>
      </p:graphicFrame>
    </p:spTree>
    <p:extLst>
      <p:ext uri="{BB962C8B-B14F-4D97-AF65-F5344CB8AC3E}">
        <p14:creationId xmlns:p14="http://schemas.microsoft.com/office/powerpoint/2010/main" val="3155637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85" y="-489730"/>
            <a:ext cx="5293894" cy="2380476"/>
          </a:xfrm>
          <a:prstGeom prst="rect">
            <a:avLst/>
          </a:prstGeom>
        </p:spPr>
      </p:pic>
      <p:sp>
        <p:nvSpPr>
          <p:cNvPr id="5" name="TextBox 4">
            <a:extLst>
              <a:ext uri="{FF2B5EF4-FFF2-40B4-BE49-F238E27FC236}">
                <a16:creationId xmlns:a16="http://schemas.microsoft.com/office/drawing/2014/main" id="{DFB45816-5AF3-7FA0-1F1A-D1A7F22062F9}"/>
              </a:ext>
            </a:extLst>
          </p:cNvPr>
          <p:cNvSpPr txBox="1"/>
          <p:nvPr/>
        </p:nvSpPr>
        <p:spPr>
          <a:xfrm>
            <a:off x="4841507" y="211756"/>
            <a:ext cx="6477802" cy="830997"/>
          </a:xfrm>
          <a:prstGeom prst="rect">
            <a:avLst/>
          </a:prstGeom>
          <a:noFill/>
        </p:spPr>
        <p:txBody>
          <a:bodyPr wrap="square" rtlCol="0">
            <a:spAutoFit/>
          </a:bodyPr>
          <a:lstStyle/>
          <a:p>
            <a:pPr algn="ctr"/>
            <a:r>
              <a:rPr lang="en-US" sz="4800" dirty="0">
                <a:solidFill>
                  <a:srgbClr val="E33737"/>
                </a:solidFill>
                <a:latin typeface="Times New Roman" panose="02020603050405020304" pitchFamily="18" charset="0"/>
                <a:cs typeface="Times New Roman" panose="02020603050405020304" pitchFamily="18" charset="0"/>
              </a:rPr>
              <a:t>OBJECTIVE</a:t>
            </a:r>
            <a:endParaRPr lang="en-IN" dirty="0">
              <a:solidFill>
                <a:srgbClr val="E33737"/>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9A8621C-114F-E8D1-8FB4-11411A2BB5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395" y="1894412"/>
            <a:ext cx="4081112" cy="4081112"/>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8" name="TextBox 7">
            <a:extLst>
              <a:ext uri="{FF2B5EF4-FFF2-40B4-BE49-F238E27FC236}">
                <a16:creationId xmlns:a16="http://schemas.microsoft.com/office/drawing/2014/main" id="{B4311D9A-65AB-F99A-996C-19EC72B168FC}"/>
              </a:ext>
            </a:extLst>
          </p:cNvPr>
          <p:cNvSpPr txBox="1"/>
          <p:nvPr/>
        </p:nvSpPr>
        <p:spPr>
          <a:xfrm>
            <a:off x="5958038" y="1963050"/>
            <a:ext cx="7055318" cy="3943837"/>
          </a:xfrm>
          <a:prstGeom prst="rect">
            <a:avLst/>
          </a:prstGeom>
          <a:noFill/>
        </p:spPr>
        <p:txBody>
          <a:bodyPr wrap="square" rtlCol="0">
            <a:spAutoFit/>
          </a:bodyPr>
          <a:lstStyle/>
          <a:p>
            <a:pPr marL="0" indent="0">
              <a:lnSpc>
                <a:spcPct val="250000"/>
              </a:lnSpc>
              <a:buNone/>
            </a:pPr>
            <a:r>
              <a:rPr lang="en-US" sz="2000" b="1" dirty="0">
                <a:solidFill>
                  <a:srgbClr val="CCCBCB"/>
                </a:solidFill>
                <a:latin typeface="Times New Roman" panose="02020603050405020304" pitchFamily="18" charset="0"/>
                <a:cs typeface="Times New Roman" panose="02020603050405020304" pitchFamily="18" charset="0"/>
              </a:rPr>
              <a:t>1. Introduction to the concept of malware.</a:t>
            </a:r>
          </a:p>
          <a:p>
            <a:pPr marL="0" indent="0">
              <a:lnSpc>
                <a:spcPct val="250000"/>
              </a:lnSpc>
              <a:buNone/>
            </a:pPr>
            <a:r>
              <a:rPr lang="en-US" sz="2000" b="1" dirty="0">
                <a:solidFill>
                  <a:srgbClr val="CCCBCB"/>
                </a:solidFill>
                <a:latin typeface="Times New Roman" panose="02020603050405020304" pitchFamily="18" charset="0"/>
                <a:cs typeface="Times New Roman" panose="02020603050405020304" pitchFamily="18" charset="0"/>
              </a:rPr>
              <a:t>2. Explore the various types and categories of malware.</a:t>
            </a:r>
          </a:p>
          <a:p>
            <a:pPr marL="0" indent="0">
              <a:lnSpc>
                <a:spcPct val="250000"/>
              </a:lnSpc>
              <a:buNone/>
            </a:pPr>
            <a:r>
              <a:rPr lang="en-US" sz="2000" b="1" dirty="0">
                <a:solidFill>
                  <a:srgbClr val="CCCBCB"/>
                </a:solidFill>
                <a:latin typeface="Times New Roman" panose="02020603050405020304" pitchFamily="18" charset="0"/>
                <a:cs typeface="Times New Roman" panose="02020603050405020304" pitchFamily="18" charset="0"/>
              </a:rPr>
              <a:t>3.Recognizing Malware Infections.</a:t>
            </a:r>
          </a:p>
          <a:p>
            <a:pPr marL="0" indent="0">
              <a:lnSpc>
                <a:spcPct val="250000"/>
              </a:lnSpc>
              <a:buNone/>
            </a:pPr>
            <a:r>
              <a:rPr lang="en-US" sz="2000" b="1" dirty="0">
                <a:solidFill>
                  <a:srgbClr val="CCCBCB"/>
                </a:solidFill>
                <a:latin typeface="Times New Roman" panose="02020603050405020304" pitchFamily="18" charset="0"/>
                <a:cs typeface="Times New Roman" panose="02020603050405020304" pitchFamily="18" charset="0"/>
              </a:rPr>
              <a:t>4.Protecting against Malware infection.</a:t>
            </a:r>
          </a:p>
          <a:p>
            <a:pPr>
              <a:lnSpc>
                <a:spcPct val="250000"/>
              </a:lnSpc>
            </a:pPr>
            <a:endParaRPr lang="en-IN" sz="2400" dirty="0">
              <a:solidFill>
                <a:srgbClr val="CCCBCB"/>
              </a:solidFill>
            </a:endParaRPr>
          </a:p>
        </p:txBody>
      </p:sp>
    </p:spTree>
    <p:custDataLst>
      <p:tags r:id="rId1"/>
    </p:custDataLst>
    <p:extLst>
      <p:ext uri="{BB962C8B-B14F-4D97-AF65-F5344CB8AC3E}">
        <p14:creationId xmlns:p14="http://schemas.microsoft.com/office/powerpoint/2010/main" val="1398222242"/>
      </p:ext>
    </p:extLst>
  </p:cSld>
  <p:clrMapOvr>
    <a:masterClrMapping/>
  </p:clrMapOvr>
  <mc:AlternateContent xmlns:mc="http://schemas.openxmlformats.org/markup-compatibility/2006" xmlns:p14="http://schemas.microsoft.com/office/powerpoint/2010/main">
    <mc:Choice Requires="p14">
      <p:transition spd="slow" p14:dur="2000" advTm="35219"/>
    </mc:Choice>
    <mc:Fallback xmlns="">
      <p:transition spd="slow" advTm="352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8"/>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37" y="-583730"/>
            <a:ext cx="5293894" cy="2380476"/>
          </a:xfrm>
          <a:prstGeom prst="rect">
            <a:avLst/>
          </a:prstGeom>
        </p:spPr>
      </p:pic>
      <p:sp>
        <p:nvSpPr>
          <p:cNvPr id="2" name="TextBox 1">
            <a:extLst>
              <a:ext uri="{FF2B5EF4-FFF2-40B4-BE49-F238E27FC236}">
                <a16:creationId xmlns:a16="http://schemas.microsoft.com/office/drawing/2014/main" id="{69FB1C93-E0C1-6C73-AA76-AB254549A5B6}"/>
              </a:ext>
            </a:extLst>
          </p:cNvPr>
          <p:cNvSpPr txBox="1"/>
          <p:nvPr/>
        </p:nvSpPr>
        <p:spPr>
          <a:xfrm>
            <a:off x="4822257" y="173255"/>
            <a:ext cx="7074568" cy="769441"/>
          </a:xfrm>
          <a:prstGeom prst="rect">
            <a:avLst/>
          </a:prstGeom>
          <a:noFill/>
        </p:spPr>
        <p:txBody>
          <a:bodyPr wrap="square" rtlCol="0">
            <a:spAutoFit/>
          </a:bodyPr>
          <a:lstStyle/>
          <a:p>
            <a:r>
              <a:rPr lang="en-US" sz="4400" dirty="0">
                <a:solidFill>
                  <a:srgbClr val="E33737"/>
                </a:solidFill>
                <a:latin typeface="Times New Roman" panose="02020603050405020304" pitchFamily="18" charset="0"/>
                <a:cs typeface="Times New Roman" panose="02020603050405020304" pitchFamily="18" charset="0"/>
              </a:rPr>
              <a:t>TYPES OF MALWARES</a:t>
            </a:r>
            <a:endParaRPr lang="en-IN" sz="4400" dirty="0">
              <a:solidFill>
                <a:srgbClr val="E33737"/>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CE08840-3B58-B400-D944-08144A8CF2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1432" y="1154229"/>
            <a:ext cx="4798996" cy="4798996"/>
          </a:xfrm>
          <a:prstGeom prst="ellipse">
            <a:avLst/>
          </a:prstGeom>
          <a:ln>
            <a:noFill/>
          </a:ln>
          <a:effectLst>
            <a:softEdge rad="112500"/>
          </a:effectLst>
        </p:spPr>
      </p:pic>
      <p:sp>
        <p:nvSpPr>
          <p:cNvPr id="8" name="TextBox 7">
            <a:extLst>
              <a:ext uri="{FF2B5EF4-FFF2-40B4-BE49-F238E27FC236}">
                <a16:creationId xmlns:a16="http://schemas.microsoft.com/office/drawing/2014/main" id="{766D73AB-E8D8-2EC3-5DA3-92C660229E7B}"/>
              </a:ext>
            </a:extLst>
          </p:cNvPr>
          <p:cNvSpPr txBox="1"/>
          <p:nvPr/>
        </p:nvSpPr>
        <p:spPr>
          <a:xfrm>
            <a:off x="466473" y="1411702"/>
            <a:ext cx="3726146" cy="3138295"/>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Ransomware</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Spyware</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Adware</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Trojans</a:t>
            </a:r>
          </a:p>
          <a:p>
            <a:pPr algn="just">
              <a:lnSpc>
                <a:spcPct val="150000"/>
              </a:lnSpc>
            </a:pPr>
            <a:endParaRPr lang="en-IN" sz="2700" dirty="0">
              <a:solidFill>
                <a:srgbClr val="CCCBCB"/>
              </a:solidFill>
              <a:latin typeface="Montserrat Black" panose="00000A00000000000000" pitchFamily="2" charset="0"/>
            </a:endParaRPr>
          </a:p>
        </p:txBody>
      </p:sp>
      <p:sp>
        <p:nvSpPr>
          <p:cNvPr id="9" name="TextBox 8">
            <a:extLst>
              <a:ext uri="{FF2B5EF4-FFF2-40B4-BE49-F238E27FC236}">
                <a16:creationId xmlns:a16="http://schemas.microsoft.com/office/drawing/2014/main" id="{5F679B00-2AAE-B5D5-B44C-37758F05EE77}"/>
              </a:ext>
            </a:extLst>
          </p:cNvPr>
          <p:cNvSpPr txBox="1"/>
          <p:nvPr/>
        </p:nvSpPr>
        <p:spPr>
          <a:xfrm>
            <a:off x="3492347" y="3401299"/>
            <a:ext cx="3051672" cy="3144130"/>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Worms</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Rootkits</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Keyloggers</a:t>
            </a:r>
          </a:p>
          <a:p>
            <a:pPr marL="457200" indent="-457200" algn="just">
              <a:lnSpc>
                <a:spcPct val="150000"/>
              </a:lnSpc>
              <a:buFont typeface="Wingdings" panose="05000000000000000000" pitchFamily="2" charset="2"/>
              <a:buChar char="ü"/>
            </a:pPr>
            <a:r>
              <a:rPr lang="en-US" sz="2700" dirty="0">
                <a:solidFill>
                  <a:srgbClr val="CCCBCB"/>
                </a:solidFill>
                <a:latin typeface="Times New Roman" panose="02020603050405020304" pitchFamily="18" charset="0"/>
                <a:cs typeface="Times New Roman" panose="02020603050405020304" pitchFamily="18" charset="0"/>
              </a:rPr>
              <a:t>Bots</a:t>
            </a:r>
          </a:p>
          <a:p>
            <a:pPr algn="just">
              <a:lnSpc>
                <a:spcPct val="150000"/>
              </a:lnSpc>
            </a:pPr>
            <a:endParaRPr lang="en-IN" sz="2700" dirty="0"/>
          </a:p>
        </p:txBody>
      </p:sp>
    </p:spTree>
    <p:custDataLst>
      <p:tags r:id="rId1"/>
    </p:custDataLst>
    <p:extLst>
      <p:ext uri="{BB962C8B-B14F-4D97-AF65-F5344CB8AC3E}">
        <p14:creationId xmlns:p14="http://schemas.microsoft.com/office/powerpoint/2010/main" val="1065767455"/>
      </p:ext>
    </p:extLst>
  </p:cSld>
  <p:clrMapOvr>
    <a:masterClrMapping/>
  </p:clrMapOvr>
  <mc:AlternateContent xmlns:mc="http://schemas.openxmlformats.org/markup-compatibility/2006" xmlns:p14="http://schemas.microsoft.com/office/powerpoint/2010/main">
    <mc:Choice Requires="p14">
      <p:transition spd="slow" p14:dur="2000" advTm="10017"/>
    </mc:Choice>
    <mc:Fallback xmlns="">
      <p:transition spd="slow" advTm="1001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1000" fill="hold"/>
                                        <p:tgtEl>
                                          <p:spTgt spid="7"/>
                                        </p:tgtEl>
                                        <p:attrNameLst>
                                          <p:attrName>ppt_w</p:attrName>
                                        </p:attrNameLst>
                                      </p:cBhvr>
                                      <p:tavLst>
                                        <p:tav tm="0">
                                          <p:val>
                                            <p:fltVal val="0"/>
                                          </p:val>
                                        </p:tav>
                                        <p:tav tm="100000">
                                          <p:val>
                                            <p:strVal val="#ppt_w"/>
                                          </p:val>
                                        </p:tav>
                                      </p:tavLst>
                                    </p:anim>
                                    <p:anim calcmode="lin" valueType="num">
                                      <p:cBhvr>
                                        <p:cTn id="15" dur="1000" fill="hold"/>
                                        <p:tgtEl>
                                          <p:spTgt spid="7"/>
                                        </p:tgtEl>
                                        <p:attrNameLst>
                                          <p:attrName>ppt_h</p:attrName>
                                        </p:attrNameLst>
                                      </p:cBhvr>
                                      <p:tavLst>
                                        <p:tav tm="0">
                                          <p:val>
                                            <p:fltVal val="0"/>
                                          </p:val>
                                        </p:tav>
                                        <p:tav tm="100000">
                                          <p:val>
                                            <p:strVal val="#ppt_h"/>
                                          </p:val>
                                        </p:tav>
                                      </p:tavLst>
                                    </p:anim>
                                    <p:anim calcmode="lin" valueType="num">
                                      <p:cBhvr>
                                        <p:cTn id="16" dur="1000" fill="hold"/>
                                        <p:tgtEl>
                                          <p:spTgt spid="7"/>
                                        </p:tgtEl>
                                        <p:attrNameLst>
                                          <p:attrName>style.rotation</p:attrName>
                                        </p:attrNameLst>
                                      </p:cBhvr>
                                      <p:tavLst>
                                        <p:tav tm="0">
                                          <p:val>
                                            <p:fltVal val="90"/>
                                          </p:val>
                                        </p:tav>
                                        <p:tav tm="100000">
                                          <p:val>
                                            <p:fltVal val="0"/>
                                          </p:val>
                                        </p:tav>
                                      </p:tavLst>
                                    </p:anim>
                                    <p:animEffect transition="in" filter="fade">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1+#ppt_w/2"/>
                                          </p:val>
                                        </p:tav>
                                        <p:tav tm="100000">
                                          <p:val>
                                            <p:strVal val="#ppt_x"/>
                                          </p:val>
                                        </p:tav>
                                      </p:tavLst>
                                    </p:anim>
                                    <p:anim calcmode="lin" valueType="num">
                                      <p:cBhvr additive="base">
                                        <p:cTn id="29"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5CE0E-1342-DCC8-7F9C-002656C58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575" y="-583731"/>
            <a:ext cx="5293894" cy="2380476"/>
          </a:xfrm>
          <a:prstGeom prst="rect">
            <a:avLst/>
          </a:prstGeom>
        </p:spPr>
      </p:pic>
      <p:sp>
        <p:nvSpPr>
          <p:cNvPr id="3" name="TextBox 2">
            <a:extLst>
              <a:ext uri="{FF2B5EF4-FFF2-40B4-BE49-F238E27FC236}">
                <a16:creationId xmlns:a16="http://schemas.microsoft.com/office/drawing/2014/main" id="{E2AF8F3A-C162-F270-5BA0-4A55F05C8573}"/>
              </a:ext>
            </a:extLst>
          </p:cNvPr>
          <p:cNvSpPr txBox="1"/>
          <p:nvPr/>
        </p:nvSpPr>
        <p:spPr>
          <a:xfrm>
            <a:off x="4957590" y="308472"/>
            <a:ext cx="4715906" cy="923330"/>
          </a:xfrm>
          <a:prstGeom prst="rect">
            <a:avLst/>
          </a:prstGeom>
          <a:noFill/>
        </p:spPr>
        <p:txBody>
          <a:bodyPr wrap="none" rtlCol="0">
            <a:spAutoFit/>
          </a:bodyPr>
          <a:lstStyle/>
          <a:p>
            <a:r>
              <a:rPr lang="en-US" sz="3600" dirty="0">
                <a:solidFill>
                  <a:srgbClr val="E33737"/>
                </a:solidFill>
                <a:latin typeface="Times New Roman" panose="02020603050405020304" pitchFamily="18" charset="0"/>
                <a:cs typeface="Times New Roman" panose="02020603050405020304" pitchFamily="18" charset="0"/>
              </a:rPr>
              <a:t>TYPES OF MALWARE</a:t>
            </a:r>
          </a:p>
          <a:p>
            <a:endParaRPr lang="en-IN" dirty="0">
              <a:solidFill>
                <a:srgbClr val="E33737"/>
              </a:solidFill>
            </a:endParaRPr>
          </a:p>
        </p:txBody>
      </p:sp>
      <p:sp>
        <p:nvSpPr>
          <p:cNvPr id="6" name="TextBox 5">
            <a:extLst>
              <a:ext uri="{FF2B5EF4-FFF2-40B4-BE49-F238E27FC236}">
                <a16:creationId xmlns:a16="http://schemas.microsoft.com/office/drawing/2014/main" id="{DA55ED28-CBDB-8FAC-C035-E14555AD6506}"/>
              </a:ext>
            </a:extLst>
          </p:cNvPr>
          <p:cNvSpPr txBox="1"/>
          <p:nvPr/>
        </p:nvSpPr>
        <p:spPr>
          <a:xfrm>
            <a:off x="370781" y="3964476"/>
            <a:ext cx="5971144" cy="2862322"/>
          </a:xfrm>
          <a:prstGeom prst="rect">
            <a:avLst/>
          </a:prstGeom>
          <a:noFill/>
        </p:spPr>
        <p:txBody>
          <a:bodyPr wrap="square" rtlCol="0">
            <a:spAutoFit/>
          </a:bodyPr>
          <a:lstStyle/>
          <a:p>
            <a:pPr algn="ctr"/>
            <a:r>
              <a:rPr lang="en-US" dirty="0">
                <a:solidFill>
                  <a:srgbClr val="E33737"/>
                </a:solidFill>
                <a:latin typeface="Times New Roman" panose="02020603050405020304" pitchFamily="18" charset="0"/>
                <a:cs typeface="Times New Roman" panose="02020603050405020304" pitchFamily="18" charset="0"/>
              </a:rPr>
              <a:t>Ransomware</a:t>
            </a:r>
          </a:p>
          <a:p>
            <a:pPr algn="ctr"/>
            <a:r>
              <a:rPr lang="en-US" b="0" i="0" dirty="0">
                <a:solidFill>
                  <a:srgbClr val="CCCBCB"/>
                </a:solidFill>
                <a:effectLst/>
                <a:latin typeface="Times New Roman" panose="02020603050405020304" pitchFamily="18" charset="0"/>
                <a:cs typeface="Times New Roman" panose="02020603050405020304" pitchFamily="18" charset="0"/>
              </a:rPr>
              <a:t>It’s software that uses encryption to disable a target’s access to its data until a ransom is paid. The victim organization is rendered partially or totally unable to operate until it pays, but there is no guarantee that payment will result in the necessary decryption key or that the decryption key provided will function properly.</a:t>
            </a:r>
          </a:p>
          <a:p>
            <a:pPr algn="ctr"/>
            <a:endParaRPr lang="en-US" dirty="0">
              <a:solidFill>
                <a:srgbClr val="CCCBCB"/>
              </a:solidFill>
              <a:latin typeface="Times New Roman" panose="02020603050405020304" pitchFamily="18" charset="0"/>
              <a:cs typeface="Times New Roman" panose="02020603050405020304" pitchFamily="18" charset="0"/>
            </a:endParaRPr>
          </a:p>
          <a:p>
            <a:pPr algn="ctr"/>
            <a:r>
              <a:rPr lang="en-IN" dirty="0">
                <a:solidFill>
                  <a:srgbClr val="CCCBCB"/>
                </a:solidFill>
                <a:latin typeface="Times New Roman" panose="02020603050405020304" pitchFamily="18" charset="0"/>
                <a:cs typeface="Times New Roman" panose="02020603050405020304" pitchFamily="18" charset="0"/>
              </a:rPr>
              <a:t>WannaCry</a:t>
            </a:r>
          </a:p>
          <a:p>
            <a:pPr algn="ctr"/>
            <a:r>
              <a:rPr lang="en-IN" dirty="0">
                <a:solidFill>
                  <a:srgbClr val="CCCBCB"/>
                </a:solidFill>
                <a:latin typeface="Times New Roman" panose="02020603050405020304" pitchFamily="18" charset="0"/>
                <a:cs typeface="Times New Roman" panose="02020603050405020304" pitchFamily="18" charset="0"/>
              </a:rPr>
              <a:t> Attack on Kronos</a:t>
            </a:r>
          </a:p>
        </p:txBody>
      </p:sp>
      <p:pic>
        <p:nvPicPr>
          <p:cNvPr id="10" name="Picture 9">
            <a:extLst>
              <a:ext uri="{FF2B5EF4-FFF2-40B4-BE49-F238E27FC236}">
                <a16:creationId xmlns:a16="http://schemas.microsoft.com/office/drawing/2014/main" id="{F5DD188C-B6BB-7CD1-2569-59FB720474A0}"/>
              </a:ext>
            </a:extLst>
          </p:cNvPr>
          <p:cNvPicPr>
            <a:picLocks noChangeAspect="1"/>
          </p:cNvPicPr>
          <p:nvPr/>
        </p:nvPicPr>
        <p:blipFill>
          <a:blip r:embed="rId4"/>
          <a:stretch>
            <a:fillRect/>
          </a:stretch>
        </p:blipFill>
        <p:spPr>
          <a:xfrm>
            <a:off x="1495016" y="1231177"/>
            <a:ext cx="3722675" cy="2631820"/>
          </a:xfrm>
          <a:prstGeom prst="ellipse">
            <a:avLst/>
          </a:prstGeom>
          <a:ln>
            <a:noFill/>
          </a:ln>
          <a:effectLst>
            <a:softEdge rad="112500"/>
          </a:effectLst>
        </p:spPr>
      </p:pic>
      <p:pic>
        <p:nvPicPr>
          <p:cNvPr id="12" name="Picture 11">
            <a:extLst>
              <a:ext uri="{FF2B5EF4-FFF2-40B4-BE49-F238E27FC236}">
                <a16:creationId xmlns:a16="http://schemas.microsoft.com/office/drawing/2014/main" id="{ED0A4DDD-B5A0-7D93-AC6A-F3C951A4027F}"/>
              </a:ext>
            </a:extLst>
          </p:cNvPr>
          <p:cNvPicPr>
            <a:picLocks noChangeAspect="1"/>
          </p:cNvPicPr>
          <p:nvPr/>
        </p:nvPicPr>
        <p:blipFill>
          <a:blip r:embed="rId5"/>
          <a:stretch>
            <a:fillRect/>
          </a:stretch>
        </p:blipFill>
        <p:spPr>
          <a:xfrm>
            <a:off x="7341683" y="1063809"/>
            <a:ext cx="3868267" cy="2711678"/>
          </a:xfrm>
          <a:prstGeom prst="ellipse">
            <a:avLst/>
          </a:prstGeom>
          <a:ln>
            <a:noFill/>
          </a:ln>
          <a:effectLst>
            <a:softEdge rad="112500"/>
          </a:effectLst>
        </p:spPr>
      </p:pic>
      <p:sp>
        <p:nvSpPr>
          <p:cNvPr id="13" name="TextBox 12">
            <a:extLst>
              <a:ext uri="{FF2B5EF4-FFF2-40B4-BE49-F238E27FC236}">
                <a16:creationId xmlns:a16="http://schemas.microsoft.com/office/drawing/2014/main" id="{069960CF-0EAC-9D79-E77D-E263DF4971FE}"/>
              </a:ext>
            </a:extLst>
          </p:cNvPr>
          <p:cNvSpPr txBox="1"/>
          <p:nvPr/>
        </p:nvSpPr>
        <p:spPr>
          <a:xfrm>
            <a:off x="6808424" y="3862372"/>
            <a:ext cx="5249539" cy="3139321"/>
          </a:xfrm>
          <a:prstGeom prst="rect">
            <a:avLst/>
          </a:prstGeom>
          <a:noFill/>
        </p:spPr>
        <p:txBody>
          <a:bodyPr wrap="square" rtlCol="0">
            <a:spAutoFit/>
          </a:bodyPr>
          <a:lstStyle/>
          <a:p>
            <a:pPr algn="ctr"/>
            <a:r>
              <a:rPr lang="en-IN" b="1" i="1" dirty="0">
                <a:solidFill>
                  <a:srgbClr val="E33737"/>
                </a:solidFill>
                <a:effectLst/>
                <a:latin typeface="Times New Roman" panose="02020603050405020304" pitchFamily="18" charset="0"/>
                <a:cs typeface="Times New Roman" panose="02020603050405020304" pitchFamily="18" charset="0"/>
              </a:rPr>
              <a:t>Spyware</a:t>
            </a:r>
          </a:p>
          <a:p>
            <a:pPr algn="ctr"/>
            <a:r>
              <a:rPr lang="en-US" b="0" i="0" dirty="0">
                <a:solidFill>
                  <a:srgbClr val="CCCBCB"/>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Spyware</a:t>
            </a:r>
            <a:r>
              <a:rPr lang="en-US" b="0" i="0" dirty="0">
                <a:solidFill>
                  <a:srgbClr val="CCCBCB"/>
                </a:solidFill>
                <a:effectLst/>
                <a:latin typeface="Times New Roman" panose="02020603050405020304" pitchFamily="18" charset="0"/>
                <a:cs typeface="Times New Roman" panose="02020603050405020304" pitchFamily="18" charset="0"/>
              </a:rPr>
              <a:t> collects information about a device or network and relays this data back to the attacker. Hackers typically use spyware such as </a:t>
            </a:r>
            <a:r>
              <a:rPr lang="en-US" b="0" i="0" dirty="0">
                <a:solidFill>
                  <a:srgbClr val="CCCBCB"/>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Pegasus</a:t>
            </a:r>
            <a:r>
              <a:rPr lang="en-US" b="0" i="0" dirty="0">
                <a:solidFill>
                  <a:srgbClr val="CCCBCB"/>
                </a:solidFill>
                <a:effectLst/>
                <a:latin typeface="Times New Roman" panose="02020603050405020304" pitchFamily="18" charset="0"/>
                <a:cs typeface="Times New Roman" panose="02020603050405020304" pitchFamily="18" charset="0"/>
              </a:rPr>
              <a:t> to monitor a person’s internet activity and harvest personal data, including login credentials, credit card numbers, or financial information that can be used to commit </a:t>
            </a:r>
            <a:r>
              <a:rPr lang="en-US" b="0" i="0" dirty="0">
                <a:solidFill>
                  <a:srgbClr val="CCCBCB"/>
                </a:solidFill>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identity theft</a:t>
            </a:r>
            <a:r>
              <a:rPr lang="en-US" b="0" i="0" dirty="0">
                <a:solidFill>
                  <a:srgbClr val="CCCBCB"/>
                </a:solidFill>
                <a:effectLst/>
                <a:latin typeface="Times New Roman" panose="02020603050405020304" pitchFamily="18" charset="0"/>
                <a:cs typeface="Times New Roman" panose="02020603050405020304" pitchFamily="18" charset="0"/>
              </a:rPr>
              <a:t>.</a:t>
            </a:r>
          </a:p>
          <a:p>
            <a:pPr algn="ctr"/>
            <a:endParaRPr lang="en-US" dirty="0">
              <a:solidFill>
                <a:srgbClr val="CCCBCB"/>
              </a:solidFill>
              <a:latin typeface="Times New Roman" panose="02020603050405020304" pitchFamily="18" charset="0"/>
              <a:cs typeface="Times New Roman" panose="02020603050405020304" pitchFamily="18" charset="0"/>
            </a:endParaRPr>
          </a:p>
          <a:p>
            <a:pPr algn="ctr"/>
            <a:r>
              <a:rPr lang="en-IN" dirty="0" err="1">
                <a:solidFill>
                  <a:srgbClr val="CCCBCB"/>
                </a:solidFill>
                <a:latin typeface="Times New Roman" panose="02020603050405020304" pitchFamily="18" charset="0"/>
                <a:cs typeface="Times New Roman" panose="02020603050405020304" pitchFamily="18" charset="0"/>
              </a:rPr>
              <a:t>PhoneSpy</a:t>
            </a:r>
            <a:endParaRPr lang="en-IN" dirty="0">
              <a:solidFill>
                <a:srgbClr val="CCCBCB"/>
              </a:solidFill>
              <a:latin typeface="Times New Roman" panose="02020603050405020304" pitchFamily="18" charset="0"/>
              <a:cs typeface="Times New Roman" panose="02020603050405020304" pitchFamily="18" charset="0"/>
            </a:endParaRPr>
          </a:p>
          <a:p>
            <a:pPr algn="ctr"/>
            <a:endParaRPr lang="en-IN" dirty="0">
              <a:solidFill>
                <a:srgbClr val="CCCBCB"/>
              </a:solidFill>
            </a:endParaRPr>
          </a:p>
        </p:txBody>
      </p:sp>
    </p:spTree>
    <p:custDataLst>
      <p:tags r:id="rId1"/>
    </p:custDataLst>
    <p:extLst>
      <p:ext uri="{BB962C8B-B14F-4D97-AF65-F5344CB8AC3E}">
        <p14:creationId xmlns:p14="http://schemas.microsoft.com/office/powerpoint/2010/main" val="2872772948"/>
      </p:ext>
    </p:extLst>
  </p:cSld>
  <p:clrMapOvr>
    <a:masterClrMapping/>
  </p:clrMapOvr>
  <mc:AlternateContent xmlns:mc="http://schemas.openxmlformats.org/markup-compatibility/2006" xmlns:p14="http://schemas.microsoft.com/office/powerpoint/2010/main">
    <mc:Choice Requires="p14">
      <p:transition spd="slow" p14:dur="2000" advTm="65376"/>
    </mc:Choice>
    <mc:Fallback xmlns="">
      <p:transition spd="slow" advTm="6537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9"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0-#ppt_w/2"/>
                                          </p:val>
                                        </p:tav>
                                        <p:tav tm="100000">
                                          <p:val>
                                            <p:strVal val="#ppt_x"/>
                                          </p:val>
                                        </p:tav>
                                      </p:tavLst>
                                    </p:anim>
                                    <p:anim calcmode="lin" valueType="num">
                                      <p:cBhvr additive="base">
                                        <p:cTn id="21"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3"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1+#ppt_w/2"/>
                                          </p:val>
                                        </p:tav>
                                        <p:tav tm="100000">
                                          <p:val>
                                            <p:strVal val="#ppt_x"/>
                                          </p:val>
                                        </p:tav>
                                      </p:tavLst>
                                    </p:anim>
                                    <p:anim calcmode="lin" valueType="num">
                                      <p:cBhvr additive="base">
                                        <p:cTn id="27"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6"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1+#ppt_w/2"/>
                                          </p:val>
                                        </p:tav>
                                        <p:tav tm="100000">
                                          <p:val>
                                            <p:strVal val="#ppt_x"/>
                                          </p:val>
                                        </p:tav>
                                      </p:tavLst>
                                    </p:anim>
                                    <p:anim calcmode="lin" valueType="num">
                                      <p:cBhvr additive="base">
                                        <p:cTn id="3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1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3.6"/>
</p:tagLst>
</file>

<file path=ppt/tags/tag2.xml><?xml version="1.0" encoding="utf-8"?>
<p:tagLst xmlns:a="http://schemas.openxmlformats.org/drawingml/2006/main" xmlns:r="http://schemas.openxmlformats.org/officeDocument/2006/relationships" xmlns:p="http://schemas.openxmlformats.org/presentationml/2006/main">
  <p:tag name="TIMING" val="|0.8|0.7|0.9|4"/>
</p:tagLst>
</file>

<file path=ppt/tags/tag3.xml><?xml version="1.0" encoding="utf-8"?>
<p:tagLst xmlns:a="http://schemas.openxmlformats.org/drawingml/2006/main" xmlns:r="http://schemas.openxmlformats.org/officeDocument/2006/relationships" xmlns:p="http://schemas.openxmlformats.org/presentationml/2006/main">
  <p:tag name="TIMING" val="|0.7|0.7|1.7|23.1|0.9"/>
</p:tagLst>
</file>

<file path=ppt/tags/tag4.xml><?xml version="1.0" encoding="utf-8"?>
<p:tagLst xmlns:a="http://schemas.openxmlformats.org/drawingml/2006/main" xmlns:r="http://schemas.openxmlformats.org/officeDocument/2006/relationships" xmlns:p="http://schemas.openxmlformats.org/presentationml/2006/main">
  <p:tag name="TIMING" val="|0.7|0.5|0.4|50.2|0.3|0.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1606</TotalTime>
  <Words>2030</Words>
  <Application>Microsoft Office PowerPoint</Application>
  <PresentationFormat>Widescreen</PresentationFormat>
  <Paragraphs>181</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Calibri</vt:lpstr>
      <vt:lpstr>Calibri Light</vt:lpstr>
      <vt:lpstr>Forte</vt:lpstr>
      <vt:lpstr>Kristen ITC</vt:lpstr>
      <vt:lpstr>Mier B</vt:lpstr>
      <vt:lpstr>Montserrat Black</vt:lpstr>
      <vt:lpstr>Montserrat medium</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Requirements gathering</vt:lpstr>
      <vt:lpstr>                                                       Applying Engineering Principles:</vt:lpstr>
      <vt:lpstr>PowerPoint Presentation</vt:lpstr>
      <vt:lpstr>PowerPoint Presentation</vt:lpstr>
      <vt:lpstr>DESIGN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Meghana K</dc:creator>
  <cp:lastModifiedBy>Anu S M</cp:lastModifiedBy>
  <cp:revision>74</cp:revision>
  <dcterms:created xsi:type="dcterms:W3CDTF">2023-11-01T14:34:34Z</dcterms:created>
  <dcterms:modified xsi:type="dcterms:W3CDTF">2023-11-06T06:53:36Z</dcterms:modified>
</cp:coreProperties>
</file>

<file path=docProps/thumbnail.jpeg>
</file>